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12192000"/>
  <p:notesSz cx="6858000" cy="9144000"/>
  <p:embeddedFontLst>
    <p:embeddedFont>
      <p:font typeface="Poppins"/>
      <p:regular r:id="rId17"/>
      <p:bold r:id="rId18"/>
      <p:italic r:id="rId19"/>
      <p:boldItalic r:id="rId20"/>
    </p:embeddedFont>
    <p:embeddedFont>
      <p:font typeface="Noto Sans Devanagari"/>
      <p:regular r:id="rId21"/>
      <p:bold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oppins-boldItalic.fntdata"/><Relationship Id="rId11" Type="http://schemas.openxmlformats.org/officeDocument/2006/relationships/slide" Target="slides/slide6.xml"/><Relationship Id="rId22" Type="http://schemas.openxmlformats.org/officeDocument/2006/relationships/font" Target="fonts/NotoSansDevanagari-bold.fntdata"/><Relationship Id="rId10" Type="http://schemas.openxmlformats.org/officeDocument/2006/relationships/slide" Target="slides/slide5.xml"/><Relationship Id="rId21" Type="http://schemas.openxmlformats.org/officeDocument/2006/relationships/font" Target="fonts/NotoSansDevanagari-regular.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Poppins-regular.fntdata"/><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Poppins-italic.fntdata"/><Relationship Id="rId6" Type="http://schemas.openxmlformats.org/officeDocument/2006/relationships/slide" Target="slides/slide1.xml"/><Relationship Id="rId18" Type="http://schemas.openxmlformats.org/officeDocument/2006/relationships/font" Target="fonts/Poppins-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3ad5a16a472_0_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99" name="Google Shape;199;g3ad5a16a472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7.png"/><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7.png"/><Relationship Id="rId4" Type="http://schemas.openxmlformats.org/officeDocument/2006/relationships/image" Target="../media/image6.png"/><Relationship Id="rId5" Type="http://schemas.openxmlformats.org/officeDocument/2006/relationships/image" Target="../media/image10.png"/><Relationship Id="rId6"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7.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7.png"/><Relationship Id="rId4" Type="http://schemas.openxmlformats.org/officeDocument/2006/relationships/image" Target="../media/image4.png"/><Relationship Id="rId5" Type="http://schemas.openxmlformats.org/officeDocument/2006/relationships/image" Target="../media/image8.png"/><Relationship Id="rId6"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7.png"/><Relationship Id="rId4" Type="http://schemas.openxmlformats.org/officeDocument/2006/relationships/image" Target="../media/image12.png"/><Relationship Id="rId5" Type="http://schemas.openxmlformats.org/officeDocument/2006/relationships/image" Target="../media/image13.png"/><Relationship Id="rId6"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E293B"/>
        </a:solidFill>
      </p:bgPr>
    </p:bg>
    <p:spTree>
      <p:nvGrpSpPr>
        <p:cNvPr id="83" name="Shape 83"/>
        <p:cNvGrpSpPr/>
        <p:nvPr/>
      </p:nvGrpSpPr>
      <p:grpSpPr>
        <a:xfrm>
          <a:off x="0" y="0"/>
          <a:ext cx="0" cy="0"/>
          <a:chOff x="0" y="0"/>
          <a:chExt cx="0" cy="0"/>
        </a:xfrm>
      </p:grpSpPr>
      <p:pic>
        <p:nvPicPr>
          <p:cNvPr descr="image.png" id="84" name="Google Shape;84;p13"/>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85" name="Google Shape;85;p13"/>
          <p:cNvSpPr/>
          <p:nvPr/>
        </p:nvSpPr>
        <p:spPr>
          <a:xfrm>
            <a:off x="5381625" y="1207889"/>
            <a:ext cx="1428750" cy="57150"/>
          </a:xfrm>
          <a:prstGeom prst="roundRect">
            <a:avLst>
              <a:gd fmla="val 16667" name="adj"/>
            </a:avLst>
          </a:prstGeom>
          <a:solidFill>
            <a:srgbClr val="38BDF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86" name="Google Shape;86;p13"/>
          <p:cNvSpPr txBox="1"/>
          <p:nvPr/>
        </p:nvSpPr>
        <p:spPr>
          <a:xfrm>
            <a:off x="2490549" y="1550789"/>
            <a:ext cx="7210901" cy="1645741"/>
          </a:xfrm>
          <a:prstGeom prst="rect">
            <a:avLst/>
          </a:prstGeom>
          <a:noFill/>
          <a:ln>
            <a:noFill/>
          </a:ln>
        </p:spPr>
        <p:txBody>
          <a:bodyPr anchorCtr="0" anchor="t" bIns="0" lIns="0" spcFirstLastPara="1" rIns="0" wrap="square" tIns="0">
            <a:spAutoFit/>
          </a:bodyPr>
          <a:lstStyle/>
          <a:p>
            <a:pPr indent="0" lvl="0" marL="0" marR="0" rtl="0" algn="ctr">
              <a:lnSpc>
                <a:spcPct val="120000"/>
              </a:lnSpc>
              <a:spcBef>
                <a:spcPts val="0"/>
              </a:spcBef>
              <a:spcAft>
                <a:spcPts val="0"/>
              </a:spcAft>
              <a:buNone/>
            </a:pPr>
            <a:r>
              <a:rPr b="1" i="0" lang="en-US" sz="5400" u="none" cap="none" strike="noStrike">
                <a:solidFill>
                  <a:srgbClr val="FFFFFF"/>
                </a:solidFill>
                <a:latin typeface="Poppins"/>
                <a:ea typeface="Poppins"/>
                <a:cs typeface="Poppins"/>
                <a:sym typeface="Poppins"/>
              </a:rPr>
              <a:t>अंतर्राष्ट्रीय राजनीति में</a:t>
            </a:r>
            <a:br>
              <a:rPr b="0" i="0" lang="en-US" sz="1800" u="none" cap="none" strike="noStrike">
                <a:solidFill>
                  <a:schemeClr val="dk1"/>
                </a:solidFill>
                <a:latin typeface="Calibri"/>
                <a:ea typeface="Calibri"/>
                <a:cs typeface="Calibri"/>
                <a:sym typeface="Calibri"/>
              </a:rPr>
            </a:br>
            <a:r>
              <a:rPr b="1" i="0" lang="en-US" sz="5400" u="none" cap="none" strike="noStrike">
                <a:solidFill>
                  <a:srgbClr val="FACC15"/>
                </a:solidFill>
                <a:latin typeface="Poppins"/>
                <a:ea typeface="Poppins"/>
                <a:cs typeface="Poppins"/>
                <a:sym typeface="Poppins"/>
              </a:rPr>
              <a:t>खेल सिद्धांत</a:t>
            </a:r>
            <a:endParaRPr/>
          </a:p>
        </p:txBody>
      </p:sp>
      <p:sp>
        <p:nvSpPr>
          <p:cNvPr id="87" name="Google Shape;87;p13"/>
          <p:cNvSpPr txBox="1"/>
          <p:nvPr/>
        </p:nvSpPr>
        <p:spPr>
          <a:xfrm>
            <a:off x="2490550" y="3691825"/>
            <a:ext cx="6243900" cy="369300"/>
          </a:xfrm>
          <a:prstGeom prst="rect">
            <a:avLst/>
          </a:prstGeom>
          <a:noFill/>
          <a:ln>
            <a:noFill/>
          </a:ln>
        </p:spPr>
        <p:txBody>
          <a:bodyPr anchorCtr="0" anchor="t" bIns="0" lIns="0" spcFirstLastPara="1" rIns="0" wrap="square" tIns="0">
            <a:spAutoFit/>
          </a:bodyPr>
          <a:lstStyle/>
          <a:p>
            <a:pPr indent="0" lvl="0" marL="0" marR="0" rtl="0" algn="ctr">
              <a:lnSpc>
                <a:spcPct val="160000"/>
              </a:lnSpc>
              <a:spcBef>
                <a:spcPts val="0"/>
              </a:spcBef>
              <a:spcAft>
                <a:spcPts val="0"/>
              </a:spcAft>
              <a:buNone/>
            </a:pPr>
            <a:r>
              <a:rPr lang="en-US" sz="2400">
                <a:solidFill>
                  <a:srgbClr val="94A3B8"/>
                </a:solidFill>
                <a:latin typeface="Noto Sans Devanagari"/>
                <a:ea typeface="Noto Sans Devanagari"/>
                <a:cs typeface="Noto Sans Devanagari"/>
                <a:sym typeface="Noto Sans Devanagari"/>
              </a:rPr>
              <a:t>         </a:t>
            </a:r>
            <a:r>
              <a:rPr b="0" i="0" lang="en-US" sz="2400" u="none" cap="none" strike="noStrike">
                <a:solidFill>
                  <a:srgbClr val="94A3B8"/>
                </a:solidFill>
                <a:latin typeface="Noto Sans Devanagari"/>
                <a:ea typeface="Noto Sans Devanagari"/>
                <a:cs typeface="Noto Sans Devanagari"/>
                <a:sym typeface="Noto Sans Devanagari"/>
              </a:rPr>
              <a:t>Game Theory in International Politics</a:t>
            </a:r>
            <a:endParaRPr/>
          </a:p>
        </p:txBody>
      </p:sp>
      <p:sp>
        <p:nvSpPr>
          <p:cNvPr id="88" name="Google Shape;88;p13"/>
          <p:cNvSpPr/>
          <p:nvPr/>
        </p:nvSpPr>
        <p:spPr>
          <a:xfrm>
            <a:off x="5381625" y="4769941"/>
            <a:ext cx="1428750" cy="57150"/>
          </a:xfrm>
          <a:prstGeom prst="roundRect">
            <a:avLst>
              <a:gd fmla="val 16667" name="adj"/>
            </a:avLst>
          </a:prstGeom>
          <a:solidFill>
            <a:srgbClr val="38BDF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89" name="Google Shape;89;p13"/>
          <p:cNvSpPr txBox="1"/>
          <p:nvPr/>
        </p:nvSpPr>
        <p:spPr>
          <a:xfrm>
            <a:off x="3724975" y="4279500"/>
            <a:ext cx="4563900" cy="277200"/>
          </a:xfrm>
          <a:prstGeom prst="rect">
            <a:avLst/>
          </a:prstGeom>
          <a:noFill/>
          <a:ln>
            <a:noFill/>
          </a:ln>
        </p:spPr>
        <p:txBody>
          <a:bodyPr anchorCtr="0" anchor="t" bIns="0" lIns="0" spcFirstLastPara="1" rIns="0" wrap="square" tIns="0">
            <a:spAutoFit/>
          </a:bodyPr>
          <a:lstStyle/>
          <a:p>
            <a:pPr indent="0" lvl="0" marL="0" marR="0" rtl="0" algn="ctr">
              <a:lnSpc>
                <a:spcPct val="159944"/>
              </a:lnSpc>
              <a:spcBef>
                <a:spcPts val="0"/>
              </a:spcBef>
              <a:spcAft>
                <a:spcPts val="0"/>
              </a:spcAft>
              <a:buNone/>
            </a:pPr>
            <a:r>
              <a:rPr b="0" i="0" lang="en-US" sz="1800" u="none" cap="none" strike="noStrike">
                <a:solidFill>
                  <a:srgbClr val="CBD5E1"/>
                </a:solidFill>
                <a:latin typeface="Noto Sans Devanagari"/>
                <a:ea typeface="Noto Sans Devanagari"/>
                <a:cs typeface="Noto Sans Devanagari"/>
                <a:sym typeface="Noto Sans Devanagari"/>
              </a:rPr>
              <a:t>रणनीतिक निर्णय लेने की समझ</a:t>
            </a:r>
            <a:endParaRPr/>
          </a:p>
        </p:txBody>
      </p:sp>
      <p:sp>
        <p:nvSpPr>
          <p:cNvPr id="90" name="Google Shape;90;p13"/>
          <p:cNvSpPr txBox="1"/>
          <p:nvPr/>
        </p:nvSpPr>
        <p:spPr>
          <a:xfrm>
            <a:off x="5859000" y="5805000"/>
            <a:ext cx="6358500" cy="677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lang="en-US" sz="3200">
                <a:solidFill>
                  <a:schemeClr val="lt1"/>
                </a:solidFill>
                <a:latin typeface="Calibri"/>
                <a:ea typeface="Calibri"/>
                <a:cs typeface="Calibri"/>
                <a:sym typeface="Calibri"/>
              </a:rPr>
              <a:t>       Department of Political Science</a:t>
            </a:r>
            <a:endParaRPr sz="3200">
              <a:solidFill>
                <a:schemeClr val="lt1"/>
              </a:solidFill>
              <a:latin typeface="Calibri"/>
              <a:ea typeface="Calibri"/>
              <a:cs typeface="Calibri"/>
              <a:sym typeface="Calibri"/>
            </a:endParaRPr>
          </a:p>
        </p:txBody>
      </p:sp>
      <p:sp>
        <p:nvSpPr>
          <p:cNvPr id="91" name="Google Shape;91;p13"/>
          <p:cNvSpPr txBox="1"/>
          <p:nvPr/>
        </p:nvSpPr>
        <p:spPr>
          <a:xfrm>
            <a:off x="8613000" y="4617000"/>
            <a:ext cx="3604500" cy="1169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3200">
                <a:solidFill>
                  <a:schemeClr val="lt1"/>
                </a:solidFill>
                <a:latin typeface="Calibri"/>
                <a:ea typeface="Calibri"/>
                <a:cs typeface="Calibri"/>
                <a:sym typeface="Calibri"/>
              </a:rPr>
              <a:t>Presented by</a:t>
            </a:r>
            <a:endParaRPr sz="3200">
              <a:solidFill>
                <a:schemeClr val="lt1"/>
              </a:solidFill>
              <a:latin typeface="Calibri"/>
              <a:ea typeface="Calibri"/>
              <a:cs typeface="Calibri"/>
              <a:sym typeface="Calibri"/>
            </a:endParaRPr>
          </a:p>
          <a:p>
            <a:pPr indent="0" lvl="0" marL="0" rtl="0" algn="l">
              <a:spcBef>
                <a:spcPts val="0"/>
              </a:spcBef>
              <a:spcAft>
                <a:spcPts val="0"/>
              </a:spcAft>
              <a:buNone/>
            </a:pPr>
            <a:r>
              <a:rPr lang="en-US" sz="3200">
                <a:solidFill>
                  <a:schemeClr val="lt1"/>
                </a:solidFill>
                <a:latin typeface="Calibri"/>
                <a:ea typeface="Calibri"/>
                <a:cs typeface="Calibri"/>
                <a:sym typeface="Calibri"/>
              </a:rPr>
              <a:t>Dr. Bharti Soni</a:t>
            </a:r>
            <a:endParaRPr sz="3200">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E293B"/>
        </a:solidFill>
      </p:bgPr>
    </p:bg>
    <p:spTree>
      <p:nvGrpSpPr>
        <p:cNvPr id="192" name="Shape 192"/>
        <p:cNvGrpSpPr/>
        <p:nvPr/>
      </p:nvGrpSpPr>
      <p:grpSpPr>
        <a:xfrm>
          <a:off x="0" y="0"/>
          <a:ext cx="0" cy="0"/>
          <a:chOff x="0" y="0"/>
          <a:chExt cx="0" cy="0"/>
        </a:xfrm>
      </p:grpSpPr>
      <p:pic>
        <p:nvPicPr>
          <p:cNvPr descr="image.png" id="193" name="Google Shape;193;p22"/>
          <p:cNvPicPr preferRelativeResize="0"/>
          <p:nvPr/>
        </p:nvPicPr>
        <p:blipFill rotWithShape="1">
          <a:blip r:embed="rId3">
            <a:alphaModFix/>
          </a:blip>
          <a:srcRect b="0" l="0" r="0" t="0"/>
          <a:stretch/>
        </p:blipFill>
        <p:spPr>
          <a:xfrm>
            <a:off x="0" y="0"/>
            <a:ext cx="12192000" cy="6858000"/>
          </a:xfrm>
          <a:prstGeom prst="rect">
            <a:avLst/>
          </a:prstGeom>
          <a:noFill/>
          <a:ln>
            <a:noFill/>
          </a:ln>
        </p:spPr>
      </p:pic>
      <p:pic>
        <p:nvPicPr>
          <p:cNvPr descr="image.png" id="194" name="Google Shape;194;p22"/>
          <p:cNvPicPr preferRelativeResize="0"/>
          <p:nvPr/>
        </p:nvPicPr>
        <p:blipFill rotWithShape="1">
          <a:blip r:embed="rId4">
            <a:alphaModFix/>
          </a:blip>
          <a:srcRect b="0" l="0" r="0" t="0"/>
          <a:stretch/>
        </p:blipFill>
        <p:spPr>
          <a:xfrm>
            <a:off x="857250" y="857250"/>
            <a:ext cx="10477500" cy="2651521"/>
          </a:xfrm>
          <a:prstGeom prst="rect">
            <a:avLst/>
          </a:prstGeom>
          <a:noFill/>
          <a:ln>
            <a:noFill/>
          </a:ln>
        </p:spPr>
      </p:pic>
      <p:sp>
        <p:nvSpPr>
          <p:cNvPr id="195" name="Google Shape;195;p22"/>
          <p:cNvSpPr txBox="1"/>
          <p:nvPr/>
        </p:nvSpPr>
        <p:spPr>
          <a:xfrm>
            <a:off x="1015365" y="1257300"/>
            <a:ext cx="10161270" cy="685800"/>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i="0" lang="en-US" sz="3600" u="none" cap="none" strike="noStrike">
                <a:solidFill>
                  <a:srgbClr val="38BDF8"/>
                </a:solidFill>
                <a:latin typeface="Poppins"/>
                <a:ea typeface="Poppins"/>
                <a:cs typeface="Poppins"/>
                <a:sym typeface="Poppins"/>
              </a:rPr>
              <a:t>निष्कर्ष (Conclusion)</a:t>
            </a:r>
            <a:endParaRPr/>
          </a:p>
        </p:txBody>
      </p:sp>
      <p:sp>
        <p:nvSpPr>
          <p:cNvPr id="196" name="Google Shape;196;p22"/>
          <p:cNvSpPr txBox="1"/>
          <p:nvPr/>
        </p:nvSpPr>
        <p:spPr>
          <a:xfrm>
            <a:off x="1257300" y="2228850"/>
            <a:ext cx="9677400" cy="670321"/>
          </a:xfrm>
          <a:prstGeom prst="rect">
            <a:avLst/>
          </a:prstGeom>
          <a:noFill/>
          <a:ln>
            <a:noFill/>
          </a:ln>
        </p:spPr>
        <p:txBody>
          <a:bodyPr anchorCtr="0" anchor="t" bIns="0" lIns="0" spcFirstLastPara="1" rIns="0" wrap="square" tIns="0">
            <a:spAutoFit/>
          </a:bodyPr>
          <a:lstStyle/>
          <a:p>
            <a:pPr indent="0" lvl="0" marL="0" marR="0" rtl="0" algn="ctr">
              <a:lnSpc>
                <a:spcPct val="160000"/>
              </a:lnSpc>
              <a:spcBef>
                <a:spcPts val="0"/>
              </a:spcBef>
              <a:spcAft>
                <a:spcPts val="0"/>
              </a:spcAft>
              <a:buNone/>
            </a:pPr>
            <a:r>
              <a:rPr b="0" i="0" lang="en-US" sz="1650" u="none" cap="none" strike="noStrike">
                <a:solidFill>
                  <a:srgbClr val="CBD5E1"/>
                </a:solidFill>
                <a:latin typeface="Noto Sans Devanagari"/>
                <a:ea typeface="Noto Sans Devanagari"/>
                <a:cs typeface="Noto Sans Devanagari"/>
                <a:sym typeface="Noto Sans Devanagari"/>
              </a:rPr>
              <a:t>अपनी सीमाओं के बावजूद, खेल सिद्धांत अंतर्राष्ट्रीय संबंधों में रणनीतिक व्यवहार, संघर्ष और सहयोग को समझने के लिए एक अनिवार्य उपकरण है।</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E293B"/>
        </a:solidFill>
      </p:bgPr>
    </p:bg>
    <p:spTree>
      <p:nvGrpSpPr>
        <p:cNvPr id="200" name="Shape 200"/>
        <p:cNvGrpSpPr/>
        <p:nvPr/>
      </p:nvGrpSpPr>
      <p:grpSpPr>
        <a:xfrm>
          <a:off x="0" y="0"/>
          <a:ext cx="0" cy="0"/>
          <a:chOff x="0" y="0"/>
          <a:chExt cx="0" cy="0"/>
        </a:xfrm>
      </p:grpSpPr>
      <p:sp>
        <p:nvSpPr>
          <p:cNvPr id="201" name="Google Shape;201;p23"/>
          <p:cNvSpPr txBox="1"/>
          <p:nvPr/>
        </p:nvSpPr>
        <p:spPr>
          <a:xfrm>
            <a:off x="1890000" y="1579500"/>
            <a:ext cx="9450000" cy="1662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9600">
                <a:solidFill>
                  <a:schemeClr val="dk1"/>
                </a:solidFill>
                <a:latin typeface="Calibri"/>
                <a:ea typeface="Calibri"/>
                <a:cs typeface="Calibri"/>
                <a:sym typeface="Calibri"/>
              </a:rPr>
              <a:t>     </a:t>
            </a:r>
            <a:r>
              <a:rPr lang="en-US" sz="9600">
                <a:solidFill>
                  <a:schemeClr val="lt1"/>
                </a:solidFill>
                <a:latin typeface="Calibri"/>
                <a:ea typeface="Calibri"/>
                <a:cs typeface="Calibri"/>
                <a:sym typeface="Calibri"/>
              </a:rPr>
              <a:t>THANKYOU</a:t>
            </a:r>
            <a:endParaRPr sz="9600">
              <a:solidFill>
                <a:schemeClr val="lt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E293B"/>
        </a:solidFill>
      </p:bgPr>
    </p:bg>
    <p:spTree>
      <p:nvGrpSpPr>
        <p:cNvPr id="95" name="Shape 95"/>
        <p:cNvGrpSpPr/>
        <p:nvPr/>
      </p:nvGrpSpPr>
      <p:grpSpPr>
        <a:xfrm>
          <a:off x="0" y="0"/>
          <a:ext cx="0" cy="0"/>
          <a:chOff x="0" y="0"/>
          <a:chExt cx="0" cy="0"/>
        </a:xfrm>
      </p:grpSpPr>
      <p:pic>
        <p:nvPicPr>
          <p:cNvPr descr="image.png" id="96" name="Google Shape;96;p14"/>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97" name="Google Shape;97;p14"/>
          <p:cNvSpPr txBox="1"/>
          <p:nvPr/>
        </p:nvSpPr>
        <p:spPr>
          <a:xfrm>
            <a:off x="476250" y="476250"/>
            <a:ext cx="11715750" cy="6858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600" u="none" cap="none" strike="noStrike">
                <a:solidFill>
                  <a:srgbClr val="38BDF8"/>
                </a:solidFill>
                <a:latin typeface="Poppins"/>
                <a:ea typeface="Poppins"/>
                <a:cs typeface="Poppins"/>
                <a:sym typeface="Poppins"/>
              </a:rPr>
              <a:t>खेल सिद्धांत क्या है? (What is Game Theory?)</a:t>
            </a:r>
            <a:endParaRPr/>
          </a:p>
        </p:txBody>
      </p:sp>
      <p:sp>
        <p:nvSpPr>
          <p:cNvPr id="98" name="Google Shape;98;p14"/>
          <p:cNvSpPr txBox="1"/>
          <p:nvPr/>
        </p:nvSpPr>
        <p:spPr>
          <a:xfrm>
            <a:off x="476250" y="3002458"/>
            <a:ext cx="5650706" cy="40005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2100" u="none" cap="none" strike="noStrike">
                <a:solidFill>
                  <a:srgbClr val="FACC15"/>
                </a:solidFill>
                <a:latin typeface="Poppins"/>
                <a:ea typeface="Poppins"/>
                <a:cs typeface="Poppins"/>
                <a:sym typeface="Poppins"/>
              </a:rPr>
              <a:t>परिभाषा (Definition)</a:t>
            </a:r>
            <a:endParaRPr/>
          </a:p>
        </p:txBody>
      </p:sp>
      <p:sp>
        <p:nvSpPr>
          <p:cNvPr id="99" name="Google Shape;99;p14"/>
          <p:cNvSpPr txBox="1"/>
          <p:nvPr/>
        </p:nvSpPr>
        <p:spPr>
          <a:xfrm>
            <a:off x="476250" y="3612058"/>
            <a:ext cx="5381625" cy="1005482"/>
          </a:xfrm>
          <a:prstGeom prst="rect">
            <a:avLst/>
          </a:prstGeom>
          <a:noFill/>
          <a:ln>
            <a:noFill/>
          </a:ln>
        </p:spPr>
        <p:txBody>
          <a:bodyPr anchorCtr="0" anchor="t" bIns="0" lIns="0" spcFirstLastPara="1" rIns="0" wrap="square" tIns="0">
            <a:spAutoFit/>
          </a:bodyPr>
          <a:lstStyle/>
          <a:p>
            <a:pPr indent="0" lvl="0" marL="0" marR="0" rtl="0" algn="l">
              <a:lnSpc>
                <a:spcPct val="160000"/>
              </a:lnSpc>
              <a:spcBef>
                <a:spcPts val="0"/>
              </a:spcBef>
              <a:spcAft>
                <a:spcPts val="0"/>
              </a:spcAft>
              <a:buNone/>
            </a:pPr>
            <a:r>
              <a:rPr b="0" i="0" lang="en-US" sz="1650" u="none" cap="none" strike="noStrike">
                <a:solidFill>
                  <a:srgbClr val="CBD5E1"/>
                </a:solidFill>
                <a:latin typeface="Noto Sans Devanagari"/>
                <a:ea typeface="Noto Sans Devanagari"/>
                <a:cs typeface="Noto Sans Devanagari"/>
                <a:sym typeface="Noto Sans Devanagari"/>
              </a:rPr>
              <a:t>खेल सिद्धांत एक गणितीय ढांचा है जिसका उपयोग तर्कसंगत निर्णय लेने वालों (Rational Decision Makers) के बीच संघर्ष और सहयोग की स्थितियों का विश्लेषण करने के लिए किया जाता है।</a:t>
            </a:r>
            <a:endParaRPr/>
          </a:p>
        </p:txBody>
      </p:sp>
      <p:sp>
        <p:nvSpPr>
          <p:cNvPr id="100" name="Google Shape;100;p14"/>
          <p:cNvSpPr txBox="1"/>
          <p:nvPr/>
        </p:nvSpPr>
        <p:spPr>
          <a:xfrm>
            <a:off x="6334125" y="3002458"/>
            <a:ext cx="5650706" cy="40005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2100" u="none" cap="none" strike="noStrike">
                <a:solidFill>
                  <a:srgbClr val="FACC15"/>
                </a:solidFill>
                <a:latin typeface="Poppins"/>
                <a:ea typeface="Poppins"/>
                <a:cs typeface="Poppins"/>
                <a:sym typeface="Poppins"/>
              </a:rPr>
              <a:t>अंतर्राष्ट्रीय संबंधों में महत्व</a:t>
            </a:r>
            <a:endParaRPr/>
          </a:p>
        </p:txBody>
      </p:sp>
      <p:sp>
        <p:nvSpPr>
          <p:cNvPr id="101" name="Google Shape;101;p14"/>
          <p:cNvSpPr txBox="1"/>
          <p:nvPr/>
        </p:nvSpPr>
        <p:spPr>
          <a:xfrm>
            <a:off x="6334125" y="3612058"/>
            <a:ext cx="5381625" cy="1005482"/>
          </a:xfrm>
          <a:prstGeom prst="rect">
            <a:avLst/>
          </a:prstGeom>
          <a:noFill/>
          <a:ln>
            <a:noFill/>
          </a:ln>
        </p:spPr>
        <p:txBody>
          <a:bodyPr anchorCtr="0" anchor="t" bIns="0" lIns="0" spcFirstLastPara="1" rIns="0" wrap="square" tIns="0">
            <a:spAutoFit/>
          </a:bodyPr>
          <a:lstStyle/>
          <a:p>
            <a:pPr indent="0" lvl="0" marL="0" marR="0" rtl="0" algn="l">
              <a:lnSpc>
                <a:spcPct val="160000"/>
              </a:lnSpc>
              <a:spcBef>
                <a:spcPts val="0"/>
              </a:spcBef>
              <a:spcAft>
                <a:spcPts val="0"/>
              </a:spcAft>
              <a:buNone/>
            </a:pPr>
            <a:r>
              <a:rPr b="0" i="0" lang="en-US" sz="1650" u="none" cap="none" strike="noStrike">
                <a:solidFill>
                  <a:srgbClr val="CBD5E1"/>
                </a:solidFill>
                <a:latin typeface="Noto Sans Devanagari"/>
                <a:ea typeface="Noto Sans Devanagari"/>
                <a:cs typeface="Noto Sans Devanagari"/>
                <a:sym typeface="Noto Sans Devanagari"/>
              </a:rPr>
              <a:t>यह समझने में मदद करता है कि देश (States) एक-दूसरे के कार्यों के प्रति कैसी प्रतिक्रिया देते हैं, जैसे युद्ध, व्यापार समझौते, या राजनयिक संकट।</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E293B"/>
        </a:solidFill>
      </p:bgPr>
    </p:bg>
    <p:spTree>
      <p:nvGrpSpPr>
        <p:cNvPr id="105" name="Shape 105"/>
        <p:cNvGrpSpPr/>
        <p:nvPr/>
      </p:nvGrpSpPr>
      <p:grpSpPr>
        <a:xfrm>
          <a:off x="0" y="0"/>
          <a:ext cx="0" cy="0"/>
          <a:chOff x="0" y="0"/>
          <a:chExt cx="0" cy="0"/>
        </a:xfrm>
      </p:grpSpPr>
      <p:pic>
        <p:nvPicPr>
          <p:cNvPr descr="image.png" id="106" name="Google Shape;106;p15"/>
          <p:cNvPicPr preferRelativeResize="0"/>
          <p:nvPr/>
        </p:nvPicPr>
        <p:blipFill rotWithShape="1">
          <a:blip r:embed="rId3">
            <a:alphaModFix/>
          </a:blip>
          <a:srcRect b="0" l="0" r="0" t="0"/>
          <a:stretch/>
        </p:blipFill>
        <p:spPr>
          <a:xfrm>
            <a:off x="0" y="0"/>
            <a:ext cx="12192000" cy="6858000"/>
          </a:xfrm>
          <a:prstGeom prst="rect">
            <a:avLst/>
          </a:prstGeom>
          <a:noFill/>
          <a:ln>
            <a:noFill/>
          </a:ln>
        </p:spPr>
      </p:pic>
      <p:pic>
        <p:nvPicPr>
          <p:cNvPr descr="image.png" id="107" name="Google Shape;107;p15"/>
          <p:cNvPicPr preferRelativeResize="0"/>
          <p:nvPr/>
        </p:nvPicPr>
        <p:blipFill rotWithShape="1">
          <a:blip r:embed="rId4">
            <a:alphaModFix/>
          </a:blip>
          <a:srcRect b="0" l="0" r="0" t="0"/>
          <a:stretch/>
        </p:blipFill>
        <p:spPr>
          <a:xfrm>
            <a:off x="476250" y="2311896"/>
            <a:ext cx="3555950" cy="3205757"/>
          </a:xfrm>
          <a:prstGeom prst="rect">
            <a:avLst/>
          </a:prstGeom>
          <a:noFill/>
          <a:ln>
            <a:noFill/>
          </a:ln>
        </p:spPr>
      </p:pic>
      <p:pic>
        <p:nvPicPr>
          <p:cNvPr descr="image.png" id="108" name="Google Shape;108;p15"/>
          <p:cNvPicPr preferRelativeResize="0"/>
          <p:nvPr/>
        </p:nvPicPr>
        <p:blipFill rotWithShape="1">
          <a:blip r:embed="rId5">
            <a:alphaModFix/>
          </a:blip>
          <a:srcRect b="0" l="0" r="0" t="0"/>
          <a:stretch/>
        </p:blipFill>
        <p:spPr>
          <a:xfrm>
            <a:off x="4317950" y="2311896"/>
            <a:ext cx="3555950" cy="3205757"/>
          </a:xfrm>
          <a:prstGeom prst="rect">
            <a:avLst/>
          </a:prstGeom>
          <a:noFill/>
          <a:ln>
            <a:noFill/>
          </a:ln>
        </p:spPr>
      </p:pic>
      <p:pic>
        <p:nvPicPr>
          <p:cNvPr descr="image.png" id="109" name="Google Shape;109;p15"/>
          <p:cNvPicPr preferRelativeResize="0"/>
          <p:nvPr/>
        </p:nvPicPr>
        <p:blipFill rotWithShape="1">
          <a:blip r:embed="rId6">
            <a:alphaModFix/>
          </a:blip>
          <a:srcRect b="0" l="0" r="0" t="0"/>
          <a:stretch/>
        </p:blipFill>
        <p:spPr>
          <a:xfrm>
            <a:off x="8159650" y="2311896"/>
            <a:ext cx="3555950" cy="3205757"/>
          </a:xfrm>
          <a:prstGeom prst="rect">
            <a:avLst/>
          </a:prstGeom>
          <a:noFill/>
          <a:ln>
            <a:noFill/>
          </a:ln>
        </p:spPr>
      </p:pic>
      <p:sp>
        <p:nvSpPr>
          <p:cNvPr id="110" name="Google Shape;110;p15"/>
          <p:cNvSpPr txBox="1"/>
          <p:nvPr/>
        </p:nvSpPr>
        <p:spPr>
          <a:xfrm>
            <a:off x="476250" y="476250"/>
            <a:ext cx="11715750" cy="6858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600" u="none" cap="none" strike="noStrike">
                <a:solidFill>
                  <a:srgbClr val="38BDF8"/>
                </a:solidFill>
                <a:latin typeface="Poppins"/>
                <a:ea typeface="Poppins"/>
                <a:cs typeface="Poppins"/>
                <a:sym typeface="Poppins"/>
              </a:rPr>
              <a:t>प्रमुख तत्व (Key Elements)</a:t>
            </a:r>
            <a:endParaRPr/>
          </a:p>
        </p:txBody>
      </p:sp>
      <p:sp>
        <p:nvSpPr>
          <p:cNvPr id="111" name="Google Shape;111;p15"/>
          <p:cNvSpPr txBox="1"/>
          <p:nvPr/>
        </p:nvSpPr>
        <p:spPr>
          <a:xfrm>
            <a:off x="697389" y="3397746"/>
            <a:ext cx="3113670" cy="400050"/>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i="0" lang="en-US" sz="2100" u="none" cap="none" strike="noStrike">
                <a:solidFill>
                  <a:srgbClr val="FACC15"/>
                </a:solidFill>
                <a:latin typeface="Poppins"/>
                <a:ea typeface="Poppins"/>
                <a:cs typeface="Poppins"/>
                <a:sym typeface="Poppins"/>
              </a:rPr>
              <a:t>खिलाड़ी (Players)</a:t>
            </a:r>
            <a:endParaRPr/>
          </a:p>
        </p:txBody>
      </p:sp>
      <p:sp>
        <p:nvSpPr>
          <p:cNvPr id="112" name="Google Shape;112;p15"/>
          <p:cNvSpPr txBox="1"/>
          <p:nvPr/>
        </p:nvSpPr>
        <p:spPr>
          <a:xfrm>
            <a:off x="771525" y="4007346"/>
            <a:ext cx="2965400" cy="1005482"/>
          </a:xfrm>
          <a:prstGeom prst="rect">
            <a:avLst/>
          </a:prstGeom>
          <a:noFill/>
          <a:ln>
            <a:noFill/>
          </a:ln>
        </p:spPr>
        <p:txBody>
          <a:bodyPr anchorCtr="0" anchor="t" bIns="0" lIns="0" spcFirstLastPara="1" rIns="0" wrap="square" tIns="0">
            <a:spAutoFit/>
          </a:bodyPr>
          <a:lstStyle/>
          <a:p>
            <a:pPr indent="0" lvl="0" marL="0" marR="0" rtl="0" algn="ctr">
              <a:lnSpc>
                <a:spcPct val="160000"/>
              </a:lnSpc>
              <a:spcBef>
                <a:spcPts val="0"/>
              </a:spcBef>
              <a:spcAft>
                <a:spcPts val="0"/>
              </a:spcAft>
              <a:buNone/>
            </a:pPr>
            <a:r>
              <a:rPr b="0" i="0" lang="en-US" sz="1650" u="none" cap="none" strike="noStrike">
                <a:solidFill>
                  <a:srgbClr val="CBD5E1"/>
                </a:solidFill>
                <a:latin typeface="Noto Sans Devanagari"/>
                <a:ea typeface="Noto Sans Devanagari"/>
                <a:cs typeface="Noto Sans Devanagari"/>
                <a:sym typeface="Noto Sans Devanagari"/>
              </a:rPr>
              <a:t>निर्णय लेने वाले। अंतर्राष्ट्रीय राजनीति में, ये आमतौर पर राष्ट्र-राज्य (States) या उनके नेता होते हैं।</a:t>
            </a:r>
            <a:endParaRPr/>
          </a:p>
        </p:txBody>
      </p:sp>
      <p:sp>
        <p:nvSpPr>
          <p:cNvPr id="113" name="Google Shape;113;p15"/>
          <p:cNvSpPr txBox="1"/>
          <p:nvPr/>
        </p:nvSpPr>
        <p:spPr>
          <a:xfrm>
            <a:off x="4539090" y="3397746"/>
            <a:ext cx="3113670" cy="400050"/>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i="0" lang="en-US" sz="2100" u="none" cap="none" strike="noStrike">
                <a:solidFill>
                  <a:srgbClr val="FACC15"/>
                </a:solidFill>
                <a:latin typeface="Poppins"/>
                <a:ea typeface="Poppins"/>
                <a:cs typeface="Poppins"/>
                <a:sym typeface="Poppins"/>
              </a:rPr>
              <a:t>रणनीति (Strategies)</a:t>
            </a:r>
            <a:endParaRPr/>
          </a:p>
        </p:txBody>
      </p:sp>
      <p:sp>
        <p:nvSpPr>
          <p:cNvPr id="114" name="Google Shape;114;p15"/>
          <p:cNvSpPr txBox="1"/>
          <p:nvPr/>
        </p:nvSpPr>
        <p:spPr>
          <a:xfrm>
            <a:off x="4613225" y="4007346"/>
            <a:ext cx="2965400" cy="1005482"/>
          </a:xfrm>
          <a:prstGeom prst="rect">
            <a:avLst/>
          </a:prstGeom>
          <a:noFill/>
          <a:ln>
            <a:noFill/>
          </a:ln>
        </p:spPr>
        <p:txBody>
          <a:bodyPr anchorCtr="0" anchor="t" bIns="0" lIns="0" spcFirstLastPara="1" rIns="0" wrap="square" tIns="0">
            <a:spAutoFit/>
          </a:bodyPr>
          <a:lstStyle/>
          <a:p>
            <a:pPr indent="0" lvl="0" marL="0" marR="0" rtl="0" algn="ctr">
              <a:lnSpc>
                <a:spcPct val="160000"/>
              </a:lnSpc>
              <a:spcBef>
                <a:spcPts val="0"/>
              </a:spcBef>
              <a:spcAft>
                <a:spcPts val="0"/>
              </a:spcAft>
              <a:buNone/>
            </a:pPr>
            <a:r>
              <a:rPr b="0" i="0" lang="en-US" sz="1650" u="none" cap="none" strike="noStrike">
                <a:solidFill>
                  <a:srgbClr val="CBD5E1"/>
                </a:solidFill>
                <a:latin typeface="Noto Sans Devanagari"/>
                <a:ea typeface="Noto Sans Devanagari"/>
                <a:cs typeface="Noto Sans Devanagari"/>
                <a:sym typeface="Noto Sans Devanagari"/>
              </a:rPr>
              <a:t>खिलाड़ियों के पास उपलब्ध विकल्प या कार्य योजना। (जैसे: हमला करना या समझौता करना)।</a:t>
            </a:r>
            <a:endParaRPr/>
          </a:p>
        </p:txBody>
      </p:sp>
      <p:sp>
        <p:nvSpPr>
          <p:cNvPr id="115" name="Google Shape;115;p15"/>
          <p:cNvSpPr txBox="1"/>
          <p:nvPr/>
        </p:nvSpPr>
        <p:spPr>
          <a:xfrm>
            <a:off x="8380790" y="3397746"/>
            <a:ext cx="3113670" cy="400050"/>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i="0" lang="en-US" sz="2100" u="none" cap="none" strike="noStrike">
                <a:solidFill>
                  <a:srgbClr val="FACC15"/>
                </a:solidFill>
                <a:latin typeface="Poppins"/>
                <a:ea typeface="Poppins"/>
                <a:cs typeface="Poppins"/>
                <a:sym typeface="Poppins"/>
              </a:rPr>
              <a:t>भुगतान (Payoffs)</a:t>
            </a:r>
            <a:endParaRPr/>
          </a:p>
        </p:txBody>
      </p:sp>
      <p:sp>
        <p:nvSpPr>
          <p:cNvPr id="116" name="Google Shape;116;p15"/>
          <p:cNvSpPr txBox="1"/>
          <p:nvPr/>
        </p:nvSpPr>
        <p:spPr>
          <a:xfrm>
            <a:off x="8454925" y="4007346"/>
            <a:ext cx="2965400" cy="670321"/>
          </a:xfrm>
          <a:prstGeom prst="rect">
            <a:avLst/>
          </a:prstGeom>
          <a:noFill/>
          <a:ln>
            <a:noFill/>
          </a:ln>
        </p:spPr>
        <p:txBody>
          <a:bodyPr anchorCtr="0" anchor="t" bIns="0" lIns="0" spcFirstLastPara="1" rIns="0" wrap="square" tIns="0">
            <a:spAutoFit/>
          </a:bodyPr>
          <a:lstStyle/>
          <a:p>
            <a:pPr indent="0" lvl="0" marL="0" marR="0" rtl="0" algn="ctr">
              <a:lnSpc>
                <a:spcPct val="160000"/>
              </a:lnSpc>
              <a:spcBef>
                <a:spcPts val="0"/>
              </a:spcBef>
              <a:spcAft>
                <a:spcPts val="0"/>
              </a:spcAft>
              <a:buNone/>
            </a:pPr>
            <a:r>
              <a:rPr b="0" i="0" lang="en-US" sz="1650" u="none" cap="none" strike="noStrike">
                <a:solidFill>
                  <a:srgbClr val="CBD5E1"/>
                </a:solidFill>
                <a:latin typeface="Noto Sans Devanagari"/>
                <a:ea typeface="Noto Sans Devanagari"/>
                <a:cs typeface="Noto Sans Devanagari"/>
                <a:sym typeface="Noto Sans Devanagari"/>
              </a:rPr>
              <a:t>परिणाम का मूल्य। यह जीत, हार, क्षेत्र, सुरक्षा या आर्थिक लाभ हो सकता है।</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E293B"/>
        </a:solidFill>
      </p:bgPr>
    </p:bg>
    <p:spTree>
      <p:nvGrpSpPr>
        <p:cNvPr id="120" name="Shape 120"/>
        <p:cNvGrpSpPr/>
        <p:nvPr/>
      </p:nvGrpSpPr>
      <p:grpSpPr>
        <a:xfrm>
          <a:off x="0" y="0"/>
          <a:ext cx="0" cy="0"/>
          <a:chOff x="0" y="0"/>
          <a:chExt cx="0" cy="0"/>
        </a:xfrm>
      </p:grpSpPr>
      <p:pic>
        <p:nvPicPr>
          <p:cNvPr descr="image.png" id="121" name="Google Shape;121;p16"/>
          <p:cNvPicPr preferRelativeResize="0"/>
          <p:nvPr/>
        </p:nvPicPr>
        <p:blipFill rotWithShape="1">
          <a:blip r:embed="rId3">
            <a:alphaModFix/>
          </a:blip>
          <a:srcRect b="0" l="0" r="0" t="0"/>
          <a:stretch/>
        </p:blipFill>
        <p:spPr>
          <a:xfrm>
            <a:off x="0" y="0"/>
            <a:ext cx="12192000" cy="6858000"/>
          </a:xfrm>
          <a:prstGeom prst="rect">
            <a:avLst/>
          </a:prstGeom>
          <a:noFill/>
          <a:ln>
            <a:noFill/>
          </a:ln>
        </p:spPr>
      </p:pic>
      <p:pic>
        <p:nvPicPr>
          <p:cNvPr descr="image.png" id="122" name="Google Shape;122;p16"/>
          <p:cNvPicPr preferRelativeResize="0"/>
          <p:nvPr/>
        </p:nvPicPr>
        <p:blipFill rotWithShape="1">
          <a:blip r:embed="rId4">
            <a:alphaModFix/>
          </a:blip>
          <a:srcRect b="0" l="0" r="0" t="0"/>
          <a:stretch/>
        </p:blipFill>
        <p:spPr>
          <a:xfrm>
            <a:off x="476250" y="2256532"/>
            <a:ext cx="5381625" cy="3316337"/>
          </a:xfrm>
          <a:prstGeom prst="rect">
            <a:avLst/>
          </a:prstGeom>
          <a:noFill/>
          <a:ln>
            <a:noFill/>
          </a:ln>
        </p:spPr>
      </p:pic>
      <p:pic>
        <p:nvPicPr>
          <p:cNvPr descr="image.png" id="123" name="Google Shape;123;p16"/>
          <p:cNvPicPr preferRelativeResize="0"/>
          <p:nvPr/>
        </p:nvPicPr>
        <p:blipFill rotWithShape="1">
          <a:blip r:embed="rId4">
            <a:alphaModFix/>
          </a:blip>
          <a:srcRect b="0" l="0" r="0" t="0"/>
          <a:stretch/>
        </p:blipFill>
        <p:spPr>
          <a:xfrm>
            <a:off x="6334125" y="2256532"/>
            <a:ext cx="5381625" cy="3316337"/>
          </a:xfrm>
          <a:prstGeom prst="rect">
            <a:avLst/>
          </a:prstGeom>
          <a:noFill/>
          <a:ln>
            <a:noFill/>
          </a:ln>
        </p:spPr>
      </p:pic>
      <p:sp>
        <p:nvSpPr>
          <p:cNvPr id="124" name="Google Shape;124;p16"/>
          <p:cNvSpPr txBox="1"/>
          <p:nvPr/>
        </p:nvSpPr>
        <p:spPr>
          <a:xfrm>
            <a:off x="476250" y="476250"/>
            <a:ext cx="11715750" cy="6858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600" u="none" cap="none" strike="noStrike">
                <a:solidFill>
                  <a:srgbClr val="38BDF8"/>
                </a:solidFill>
                <a:latin typeface="Poppins"/>
                <a:ea typeface="Poppins"/>
                <a:cs typeface="Poppins"/>
                <a:sym typeface="Poppins"/>
              </a:rPr>
              <a:t>खेल के प्रकार (Types of Games)</a:t>
            </a:r>
            <a:endParaRPr/>
          </a:p>
        </p:txBody>
      </p:sp>
      <p:sp>
        <p:nvSpPr>
          <p:cNvPr id="125" name="Google Shape;125;p16"/>
          <p:cNvSpPr txBox="1"/>
          <p:nvPr/>
        </p:nvSpPr>
        <p:spPr>
          <a:xfrm>
            <a:off x="641746" y="3351907"/>
            <a:ext cx="5050631" cy="400050"/>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i="0" lang="en-US" sz="2100" u="none" cap="none" strike="noStrike">
                <a:solidFill>
                  <a:srgbClr val="FACC15"/>
                </a:solidFill>
                <a:latin typeface="Poppins"/>
                <a:ea typeface="Poppins"/>
                <a:cs typeface="Poppins"/>
                <a:sym typeface="Poppins"/>
              </a:rPr>
              <a:t>शून्य-योग खेल (Zero-Sum Game)</a:t>
            </a:r>
            <a:endParaRPr/>
          </a:p>
        </p:txBody>
      </p:sp>
      <p:sp>
        <p:nvSpPr>
          <p:cNvPr id="126" name="Google Shape;126;p16"/>
          <p:cNvSpPr txBox="1"/>
          <p:nvPr/>
        </p:nvSpPr>
        <p:spPr>
          <a:xfrm>
            <a:off x="762000" y="3961507"/>
            <a:ext cx="4810125" cy="670321"/>
          </a:xfrm>
          <a:prstGeom prst="rect">
            <a:avLst/>
          </a:prstGeom>
          <a:noFill/>
          <a:ln>
            <a:noFill/>
          </a:ln>
        </p:spPr>
        <p:txBody>
          <a:bodyPr anchorCtr="0" anchor="t" bIns="0" lIns="0" spcFirstLastPara="1" rIns="0" wrap="square" tIns="0">
            <a:spAutoFit/>
          </a:bodyPr>
          <a:lstStyle/>
          <a:p>
            <a:pPr indent="0" lvl="0" marL="0" marR="0" rtl="0" algn="ctr">
              <a:lnSpc>
                <a:spcPct val="160000"/>
              </a:lnSpc>
              <a:spcBef>
                <a:spcPts val="0"/>
              </a:spcBef>
              <a:spcAft>
                <a:spcPts val="0"/>
              </a:spcAft>
              <a:buNone/>
            </a:pPr>
            <a:r>
              <a:rPr b="0" i="0" lang="en-US" sz="1650" u="none" cap="none" strike="noStrike">
                <a:solidFill>
                  <a:srgbClr val="CBD5E1"/>
                </a:solidFill>
                <a:latin typeface="Noto Sans Devanagari"/>
                <a:ea typeface="Noto Sans Devanagari"/>
                <a:cs typeface="Noto Sans Devanagari"/>
                <a:sym typeface="Noto Sans Devanagari"/>
              </a:rPr>
              <a:t>ऐसी स्थिति जहाँ एक पक्ष का लाभ दूसरे पक्ष की हानि के बराबर होता है। कुल लाभ शून्य रहता है।</a:t>
            </a:r>
            <a:endParaRPr/>
          </a:p>
        </p:txBody>
      </p:sp>
      <p:sp>
        <p:nvSpPr>
          <p:cNvPr id="127" name="Google Shape;127;p16"/>
          <p:cNvSpPr txBox="1"/>
          <p:nvPr/>
        </p:nvSpPr>
        <p:spPr>
          <a:xfrm>
            <a:off x="762000" y="4841378"/>
            <a:ext cx="4810125" cy="274290"/>
          </a:xfrm>
          <a:prstGeom prst="rect">
            <a:avLst/>
          </a:prstGeom>
          <a:noFill/>
          <a:ln>
            <a:noFill/>
          </a:ln>
        </p:spPr>
        <p:txBody>
          <a:bodyPr anchorCtr="0" anchor="t" bIns="0" lIns="0" spcFirstLastPara="1" rIns="0" wrap="square" tIns="0">
            <a:spAutoFit/>
          </a:bodyPr>
          <a:lstStyle/>
          <a:p>
            <a:pPr indent="0" lvl="0" marL="0" marR="0" rtl="0" algn="ctr">
              <a:lnSpc>
                <a:spcPct val="160000"/>
              </a:lnSpc>
              <a:spcBef>
                <a:spcPts val="0"/>
              </a:spcBef>
              <a:spcAft>
                <a:spcPts val="0"/>
              </a:spcAft>
              <a:buNone/>
            </a:pPr>
            <a:r>
              <a:rPr b="0" i="0" lang="en-US" sz="1350" u="none" cap="none" strike="noStrike">
                <a:solidFill>
                  <a:srgbClr val="94A3B8"/>
                </a:solidFill>
                <a:latin typeface="Noto Sans Devanagari"/>
                <a:ea typeface="Noto Sans Devanagari"/>
                <a:cs typeface="Noto Sans Devanagari"/>
                <a:sym typeface="Noto Sans Devanagari"/>
              </a:rPr>
              <a:t>उदाहरण: शीत युद्ध के दौरान क्षेत्र पर कब्जा।</a:t>
            </a:r>
            <a:endParaRPr/>
          </a:p>
        </p:txBody>
      </p:sp>
      <p:sp>
        <p:nvSpPr>
          <p:cNvPr id="128" name="Google Shape;128;p16"/>
          <p:cNvSpPr txBox="1"/>
          <p:nvPr/>
        </p:nvSpPr>
        <p:spPr>
          <a:xfrm>
            <a:off x="6499621" y="3351907"/>
            <a:ext cx="5050631" cy="400050"/>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i="0" lang="en-US" sz="2100" u="none" cap="none" strike="noStrike">
                <a:solidFill>
                  <a:srgbClr val="FACC15"/>
                </a:solidFill>
                <a:latin typeface="Poppins"/>
                <a:ea typeface="Poppins"/>
                <a:cs typeface="Poppins"/>
                <a:sym typeface="Poppins"/>
              </a:rPr>
              <a:t>गैर-शून्य-योग खेल (Non-Zero-Sum)</a:t>
            </a:r>
            <a:endParaRPr/>
          </a:p>
        </p:txBody>
      </p:sp>
      <p:sp>
        <p:nvSpPr>
          <p:cNvPr id="129" name="Google Shape;129;p16"/>
          <p:cNvSpPr txBox="1"/>
          <p:nvPr/>
        </p:nvSpPr>
        <p:spPr>
          <a:xfrm>
            <a:off x="6619875" y="3961507"/>
            <a:ext cx="4810125" cy="670321"/>
          </a:xfrm>
          <a:prstGeom prst="rect">
            <a:avLst/>
          </a:prstGeom>
          <a:noFill/>
          <a:ln>
            <a:noFill/>
          </a:ln>
        </p:spPr>
        <p:txBody>
          <a:bodyPr anchorCtr="0" anchor="t" bIns="0" lIns="0" spcFirstLastPara="1" rIns="0" wrap="square" tIns="0">
            <a:spAutoFit/>
          </a:bodyPr>
          <a:lstStyle/>
          <a:p>
            <a:pPr indent="0" lvl="0" marL="0" marR="0" rtl="0" algn="ctr">
              <a:lnSpc>
                <a:spcPct val="160000"/>
              </a:lnSpc>
              <a:spcBef>
                <a:spcPts val="0"/>
              </a:spcBef>
              <a:spcAft>
                <a:spcPts val="0"/>
              </a:spcAft>
              <a:buNone/>
            </a:pPr>
            <a:r>
              <a:rPr b="0" i="0" lang="en-US" sz="1650" u="none" cap="none" strike="noStrike">
                <a:solidFill>
                  <a:srgbClr val="CBD5E1"/>
                </a:solidFill>
                <a:latin typeface="Noto Sans Devanagari"/>
                <a:ea typeface="Noto Sans Devanagari"/>
                <a:cs typeface="Noto Sans Devanagari"/>
                <a:sym typeface="Noto Sans Devanagari"/>
              </a:rPr>
              <a:t>ऐसी स्थिति जहाँ दोनों पक्षों को लाभ हो सकता है, या दोनों को नुकसान हो सकता है।</a:t>
            </a:r>
            <a:endParaRPr/>
          </a:p>
        </p:txBody>
      </p:sp>
      <p:sp>
        <p:nvSpPr>
          <p:cNvPr id="130" name="Google Shape;130;p16"/>
          <p:cNvSpPr txBox="1"/>
          <p:nvPr/>
        </p:nvSpPr>
        <p:spPr>
          <a:xfrm>
            <a:off x="6619875" y="4841378"/>
            <a:ext cx="4810125" cy="274290"/>
          </a:xfrm>
          <a:prstGeom prst="rect">
            <a:avLst/>
          </a:prstGeom>
          <a:noFill/>
          <a:ln>
            <a:noFill/>
          </a:ln>
        </p:spPr>
        <p:txBody>
          <a:bodyPr anchorCtr="0" anchor="t" bIns="0" lIns="0" spcFirstLastPara="1" rIns="0" wrap="square" tIns="0">
            <a:spAutoFit/>
          </a:bodyPr>
          <a:lstStyle/>
          <a:p>
            <a:pPr indent="0" lvl="0" marL="0" marR="0" rtl="0" algn="ctr">
              <a:lnSpc>
                <a:spcPct val="160000"/>
              </a:lnSpc>
              <a:spcBef>
                <a:spcPts val="0"/>
              </a:spcBef>
              <a:spcAft>
                <a:spcPts val="0"/>
              </a:spcAft>
              <a:buNone/>
            </a:pPr>
            <a:r>
              <a:rPr b="0" i="0" lang="en-US" sz="1350" u="none" cap="none" strike="noStrike">
                <a:solidFill>
                  <a:srgbClr val="94A3B8"/>
                </a:solidFill>
                <a:latin typeface="Noto Sans Devanagari"/>
                <a:ea typeface="Noto Sans Devanagari"/>
                <a:cs typeface="Noto Sans Devanagari"/>
                <a:sym typeface="Noto Sans Devanagari"/>
              </a:rPr>
              <a:t>उदाहरण: अंतर्राष्ट्रीय व्यापार समझौते।</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E293B"/>
        </a:solidFill>
      </p:bgPr>
    </p:bg>
    <p:spTree>
      <p:nvGrpSpPr>
        <p:cNvPr id="134" name="Shape 134"/>
        <p:cNvGrpSpPr/>
        <p:nvPr/>
      </p:nvGrpSpPr>
      <p:grpSpPr>
        <a:xfrm>
          <a:off x="0" y="0"/>
          <a:ext cx="0" cy="0"/>
          <a:chOff x="0" y="0"/>
          <a:chExt cx="0" cy="0"/>
        </a:xfrm>
      </p:grpSpPr>
      <p:pic>
        <p:nvPicPr>
          <p:cNvPr descr="image.png" id="135" name="Google Shape;135;p17"/>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136" name="Google Shape;136;p17"/>
          <p:cNvSpPr txBox="1"/>
          <p:nvPr/>
        </p:nvSpPr>
        <p:spPr>
          <a:xfrm>
            <a:off x="476250" y="476250"/>
            <a:ext cx="11715750" cy="6858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600" u="none" cap="none" strike="noStrike">
                <a:solidFill>
                  <a:srgbClr val="38BDF8"/>
                </a:solidFill>
                <a:latin typeface="Poppins"/>
                <a:ea typeface="Poppins"/>
                <a:cs typeface="Poppins"/>
                <a:sym typeface="Poppins"/>
              </a:rPr>
              <a:t>कैदी की दुविधा (Prisoner's Dilemma)</a:t>
            </a:r>
            <a:endParaRPr/>
          </a:p>
        </p:txBody>
      </p:sp>
      <p:sp>
        <p:nvSpPr>
          <p:cNvPr id="137" name="Google Shape;137;p17"/>
          <p:cNvSpPr txBox="1"/>
          <p:nvPr/>
        </p:nvSpPr>
        <p:spPr>
          <a:xfrm>
            <a:off x="476250" y="2833092"/>
            <a:ext cx="5381625" cy="335160"/>
          </a:xfrm>
          <a:prstGeom prst="rect">
            <a:avLst/>
          </a:prstGeom>
          <a:noFill/>
          <a:ln>
            <a:noFill/>
          </a:ln>
        </p:spPr>
        <p:txBody>
          <a:bodyPr anchorCtr="0" anchor="t" bIns="0" lIns="0" spcFirstLastPara="1" rIns="0" wrap="square" tIns="0">
            <a:spAutoFit/>
          </a:bodyPr>
          <a:lstStyle/>
          <a:p>
            <a:pPr indent="0" lvl="0" marL="0" marR="0" rtl="0" algn="l">
              <a:lnSpc>
                <a:spcPct val="160000"/>
              </a:lnSpc>
              <a:spcBef>
                <a:spcPts val="0"/>
              </a:spcBef>
              <a:spcAft>
                <a:spcPts val="0"/>
              </a:spcAft>
              <a:buNone/>
            </a:pPr>
            <a:r>
              <a:rPr b="0" i="0" lang="en-US" sz="1650" u="none" cap="none" strike="noStrike">
                <a:solidFill>
                  <a:srgbClr val="CBD5E1"/>
                </a:solidFill>
                <a:latin typeface="Noto Sans Devanagari"/>
                <a:ea typeface="Noto Sans Devanagari"/>
                <a:cs typeface="Noto Sans Devanagari"/>
                <a:sym typeface="Noto Sans Devanagari"/>
              </a:rPr>
              <a:t>यह खेल सिद्धांत का सबसे प्रसिद्ध मॉडल है।</a:t>
            </a:r>
            <a:endParaRPr/>
          </a:p>
        </p:txBody>
      </p:sp>
      <p:sp>
        <p:nvSpPr>
          <p:cNvPr id="138" name="Google Shape;138;p17"/>
          <p:cNvSpPr txBox="1"/>
          <p:nvPr/>
        </p:nvSpPr>
        <p:spPr>
          <a:xfrm>
            <a:off x="590550" y="3378755"/>
            <a:ext cx="76200" cy="333375"/>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650" u="none" cap="none" strike="noStrike">
                <a:solidFill>
                  <a:srgbClr val="CBD5E1"/>
                </a:solidFill>
                <a:latin typeface="Noto Sans Devanagari"/>
                <a:ea typeface="Noto Sans Devanagari"/>
                <a:cs typeface="Noto Sans Devanagari"/>
                <a:sym typeface="Noto Sans Devanagari"/>
              </a:rPr>
              <a:t>•</a:t>
            </a:r>
            <a:endParaRPr/>
          </a:p>
        </p:txBody>
      </p:sp>
      <p:sp>
        <p:nvSpPr>
          <p:cNvPr id="139" name="Google Shape;139;p17"/>
          <p:cNvSpPr txBox="1"/>
          <p:nvPr/>
        </p:nvSpPr>
        <p:spPr>
          <a:xfrm>
            <a:off x="666750" y="3377803"/>
            <a:ext cx="5191125" cy="670321"/>
          </a:xfrm>
          <a:prstGeom prst="rect">
            <a:avLst/>
          </a:prstGeom>
          <a:noFill/>
          <a:ln>
            <a:noFill/>
          </a:ln>
        </p:spPr>
        <p:txBody>
          <a:bodyPr anchorCtr="0" anchor="t" bIns="0" lIns="76200" spcFirstLastPara="1" rIns="0" wrap="square" tIns="0">
            <a:spAutoFit/>
          </a:bodyPr>
          <a:lstStyle/>
          <a:p>
            <a:pPr indent="0" lvl="0" marL="0" marR="0" rtl="0" algn="l">
              <a:lnSpc>
                <a:spcPct val="160000"/>
              </a:lnSpc>
              <a:spcBef>
                <a:spcPts val="0"/>
              </a:spcBef>
              <a:spcAft>
                <a:spcPts val="0"/>
              </a:spcAft>
              <a:buNone/>
            </a:pPr>
            <a:r>
              <a:rPr b="0" i="0" lang="en-US" sz="1650" u="none" cap="none" strike="noStrike">
                <a:solidFill>
                  <a:srgbClr val="CBD5E1"/>
                </a:solidFill>
                <a:latin typeface="Noto Sans Devanagari"/>
                <a:ea typeface="Noto Sans Devanagari"/>
                <a:cs typeface="Noto Sans Devanagari"/>
                <a:sym typeface="Noto Sans Devanagari"/>
              </a:rPr>
              <a:t>यह दर्शाता है कि दो तर्कसंगत व्यक्ति सहयोग क्यों नहीं कर पाते, भले ही सहयोग करना उनके सर्वोत्तम हित में हो।</a:t>
            </a:r>
            <a:endParaRPr/>
          </a:p>
        </p:txBody>
      </p:sp>
      <p:sp>
        <p:nvSpPr>
          <p:cNvPr id="140" name="Google Shape;140;p17"/>
          <p:cNvSpPr txBox="1"/>
          <p:nvPr/>
        </p:nvSpPr>
        <p:spPr>
          <a:xfrm>
            <a:off x="590550" y="4049077"/>
            <a:ext cx="76200" cy="333375"/>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650" u="none" cap="none" strike="noStrike">
                <a:solidFill>
                  <a:srgbClr val="CBD5E1"/>
                </a:solidFill>
                <a:latin typeface="Noto Sans Devanagari"/>
                <a:ea typeface="Noto Sans Devanagari"/>
                <a:cs typeface="Noto Sans Devanagari"/>
                <a:sym typeface="Noto Sans Devanagari"/>
              </a:rPr>
              <a:t>•</a:t>
            </a:r>
            <a:endParaRPr/>
          </a:p>
        </p:txBody>
      </p:sp>
      <p:sp>
        <p:nvSpPr>
          <p:cNvPr id="141" name="Google Shape;141;p17"/>
          <p:cNvSpPr txBox="1"/>
          <p:nvPr/>
        </p:nvSpPr>
        <p:spPr>
          <a:xfrm>
            <a:off x="666750" y="4048125"/>
            <a:ext cx="5191125" cy="670321"/>
          </a:xfrm>
          <a:prstGeom prst="rect">
            <a:avLst/>
          </a:prstGeom>
          <a:noFill/>
          <a:ln>
            <a:noFill/>
          </a:ln>
        </p:spPr>
        <p:txBody>
          <a:bodyPr anchorCtr="0" anchor="t" bIns="0" lIns="76200" spcFirstLastPara="1" rIns="0" wrap="square" tIns="0">
            <a:spAutoFit/>
          </a:bodyPr>
          <a:lstStyle/>
          <a:p>
            <a:pPr indent="0" lvl="0" marL="0" marR="0" rtl="0" algn="l">
              <a:lnSpc>
                <a:spcPct val="160000"/>
              </a:lnSpc>
              <a:spcBef>
                <a:spcPts val="0"/>
              </a:spcBef>
              <a:spcAft>
                <a:spcPts val="0"/>
              </a:spcAft>
              <a:buNone/>
            </a:pPr>
            <a:r>
              <a:rPr b="0" i="0" lang="en-US" sz="1650" u="none" cap="none" strike="noStrike">
                <a:solidFill>
                  <a:srgbClr val="CBD5E1"/>
                </a:solidFill>
                <a:latin typeface="Noto Sans Devanagari"/>
                <a:ea typeface="Noto Sans Devanagari"/>
                <a:cs typeface="Noto Sans Devanagari"/>
                <a:sym typeface="Noto Sans Devanagari"/>
              </a:rPr>
              <a:t>दोनों पक्ष "धोखा" (Defect) देना चुनते हैं क्योंकि वे दूसरे पक्ष पर भरोसा नहीं कर सकते।</a:t>
            </a:r>
            <a:endParaRPr/>
          </a:p>
        </p:txBody>
      </p:sp>
      <p:sp>
        <p:nvSpPr>
          <p:cNvPr id="142" name="Google Shape;142;p17"/>
          <p:cNvSpPr txBox="1"/>
          <p:nvPr/>
        </p:nvSpPr>
        <p:spPr>
          <a:xfrm>
            <a:off x="590550" y="4719399"/>
            <a:ext cx="76200" cy="333375"/>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650" u="none" cap="none" strike="noStrike">
                <a:solidFill>
                  <a:srgbClr val="CBD5E1"/>
                </a:solidFill>
                <a:latin typeface="Noto Sans Devanagari"/>
                <a:ea typeface="Noto Sans Devanagari"/>
                <a:cs typeface="Noto Sans Devanagari"/>
                <a:sym typeface="Noto Sans Devanagari"/>
              </a:rPr>
              <a:t>•</a:t>
            </a:r>
            <a:endParaRPr/>
          </a:p>
        </p:txBody>
      </p:sp>
      <p:sp>
        <p:nvSpPr>
          <p:cNvPr id="143" name="Google Shape;143;p17"/>
          <p:cNvSpPr txBox="1"/>
          <p:nvPr/>
        </p:nvSpPr>
        <p:spPr>
          <a:xfrm>
            <a:off x="666750" y="4718446"/>
            <a:ext cx="5191125" cy="335160"/>
          </a:xfrm>
          <a:prstGeom prst="rect">
            <a:avLst/>
          </a:prstGeom>
          <a:noFill/>
          <a:ln>
            <a:noFill/>
          </a:ln>
        </p:spPr>
        <p:txBody>
          <a:bodyPr anchorCtr="0" anchor="t" bIns="0" lIns="76200" spcFirstLastPara="1" rIns="0" wrap="square" tIns="0">
            <a:spAutoFit/>
          </a:bodyPr>
          <a:lstStyle/>
          <a:p>
            <a:pPr indent="0" lvl="0" marL="0" marR="0" rtl="0" algn="l">
              <a:lnSpc>
                <a:spcPct val="160000"/>
              </a:lnSpc>
              <a:spcBef>
                <a:spcPts val="0"/>
              </a:spcBef>
              <a:spcAft>
                <a:spcPts val="0"/>
              </a:spcAft>
              <a:buNone/>
            </a:pPr>
            <a:r>
              <a:rPr b="0" i="0" lang="en-US" sz="1650" u="none" cap="none" strike="noStrike">
                <a:solidFill>
                  <a:srgbClr val="CBD5E1"/>
                </a:solidFill>
                <a:latin typeface="Noto Sans Devanagari"/>
                <a:ea typeface="Noto Sans Devanagari"/>
                <a:cs typeface="Noto Sans Devanagari"/>
                <a:sym typeface="Noto Sans Devanagari"/>
              </a:rPr>
              <a:t>परिणामस्वरूप, दोनों को खराब परिणाम मिलता है।</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E293B"/>
        </a:solidFill>
      </p:bgPr>
    </p:bg>
    <p:spTree>
      <p:nvGrpSpPr>
        <p:cNvPr id="147" name="Shape 147"/>
        <p:cNvGrpSpPr/>
        <p:nvPr/>
      </p:nvGrpSpPr>
      <p:grpSpPr>
        <a:xfrm>
          <a:off x="0" y="0"/>
          <a:ext cx="0" cy="0"/>
          <a:chOff x="0" y="0"/>
          <a:chExt cx="0" cy="0"/>
        </a:xfrm>
      </p:grpSpPr>
      <p:sp>
        <p:nvSpPr>
          <p:cNvPr id="148" name="Google Shape;148;p18"/>
          <p:cNvSpPr txBox="1"/>
          <p:nvPr/>
        </p:nvSpPr>
        <p:spPr>
          <a:xfrm>
            <a:off x="571500" y="664368"/>
            <a:ext cx="5200650" cy="13716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600" u="none" cap="none" strike="noStrike">
                <a:solidFill>
                  <a:srgbClr val="38BDF8"/>
                </a:solidFill>
                <a:latin typeface="Poppins"/>
                <a:ea typeface="Poppins"/>
                <a:cs typeface="Poppins"/>
                <a:sym typeface="Poppins"/>
              </a:rPr>
              <a:t>उदाहरण: हथियारों की दौड़ (Arms Race)</a:t>
            </a:r>
            <a:endParaRPr/>
          </a:p>
        </p:txBody>
      </p:sp>
      <p:sp>
        <p:nvSpPr>
          <p:cNvPr id="149" name="Google Shape;149;p18"/>
          <p:cNvSpPr txBox="1"/>
          <p:nvPr/>
        </p:nvSpPr>
        <p:spPr>
          <a:xfrm>
            <a:off x="571500" y="2531268"/>
            <a:ext cx="4953000" cy="335160"/>
          </a:xfrm>
          <a:prstGeom prst="rect">
            <a:avLst/>
          </a:prstGeom>
          <a:noFill/>
          <a:ln>
            <a:noFill/>
          </a:ln>
        </p:spPr>
        <p:txBody>
          <a:bodyPr anchorCtr="0" anchor="t" bIns="0" lIns="0" spcFirstLastPara="1" rIns="0" wrap="square" tIns="0">
            <a:spAutoFit/>
          </a:bodyPr>
          <a:lstStyle/>
          <a:p>
            <a:pPr indent="0" lvl="0" marL="0" marR="0" rtl="0" algn="l">
              <a:lnSpc>
                <a:spcPct val="160000"/>
              </a:lnSpc>
              <a:spcBef>
                <a:spcPts val="0"/>
              </a:spcBef>
              <a:spcAft>
                <a:spcPts val="0"/>
              </a:spcAft>
              <a:buNone/>
            </a:pPr>
            <a:r>
              <a:rPr b="0" i="0" lang="en-US" sz="1650" u="none" cap="none" strike="noStrike">
                <a:solidFill>
                  <a:srgbClr val="CBD5E1"/>
                </a:solidFill>
                <a:latin typeface="Noto Sans Devanagari"/>
                <a:ea typeface="Noto Sans Devanagari"/>
                <a:cs typeface="Noto Sans Devanagari"/>
                <a:sym typeface="Noto Sans Devanagari"/>
              </a:rPr>
              <a:t>शीत युद्ध के दौरान अमेरिका और सोवियत संघ की स्थिति:</a:t>
            </a:r>
            <a:endParaRPr/>
          </a:p>
        </p:txBody>
      </p:sp>
      <p:sp>
        <p:nvSpPr>
          <p:cNvPr id="150" name="Google Shape;150;p18"/>
          <p:cNvSpPr txBox="1"/>
          <p:nvPr/>
        </p:nvSpPr>
        <p:spPr>
          <a:xfrm>
            <a:off x="571500" y="3285529"/>
            <a:ext cx="4953000" cy="1005482"/>
          </a:xfrm>
          <a:prstGeom prst="rect">
            <a:avLst/>
          </a:prstGeom>
          <a:noFill/>
          <a:ln>
            <a:noFill/>
          </a:ln>
        </p:spPr>
        <p:txBody>
          <a:bodyPr anchorCtr="0" anchor="t" bIns="0" lIns="0" spcFirstLastPara="1" rIns="0" wrap="square" tIns="0">
            <a:spAutoFit/>
          </a:bodyPr>
          <a:lstStyle/>
          <a:p>
            <a:pPr indent="0" lvl="0" marL="0" marR="0" rtl="0" algn="l">
              <a:lnSpc>
                <a:spcPct val="160000"/>
              </a:lnSpc>
              <a:spcBef>
                <a:spcPts val="0"/>
              </a:spcBef>
              <a:spcAft>
                <a:spcPts val="0"/>
              </a:spcAft>
              <a:buNone/>
            </a:pPr>
            <a:r>
              <a:rPr b="0" i="0" lang="en-US" sz="1650" u="none" cap="none" strike="noStrike">
                <a:solidFill>
                  <a:srgbClr val="CBD5E1"/>
                </a:solidFill>
                <a:latin typeface="Noto Sans Devanagari"/>
                <a:ea typeface="Noto Sans Devanagari"/>
                <a:cs typeface="Noto Sans Devanagari"/>
                <a:sym typeface="Noto Sans Devanagari"/>
              </a:rPr>
              <a:t>दोनों देश अपनी सुरक्षा बढ़ाना चाहते थे। यदि एक देश हथियार बढ़ाता है, तो दूसरा असुरक्षित महसूस करता है और अपने हथियार भी बढ़ाता है।</a:t>
            </a:r>
            <a:endParaRPr/>
          </a:p>
        </p:txBody>
      </p:sp>
      <p:sp>
        <p:nvSpPr>
          <p:cNvPr id="151" name="Google Shape;151;p18"/>
          <p:cNvSpPr txBox="1"/>
          <p:nvPr/>
        </p:nvSpPr>
        <p:spPr>
          <a:xfrm>
            <a:off x="571500" y="4710112"/>
            <a:ext cx="4953000" cy="1340643"/>
          </a:xfrm>
          <a:prstGeom prst="rect">
            <a:avLst/>
          </a:prstGeom>
          <a:noFill/>
          <a:ln>
            <a:noFill/>
          </a:ln>
        </p:spPr>
        <p:txBody>
          <a:bodyPr anchorCtr="0" anchor="t" bIns="0" lIns="0" spcFirstLastPara="1" rIns="0" wrap="square" tIns="0">
            <a:spAutoFit/>
          </a:bodyPr>
          <a:lstStyle/>
          <a:p>
            <a:pPr indent="0" lvl="0" marL="0" marR="0" rtl="0" algn="l">
              <a:lnSpc>
                <a:spcPct val="160000"/>
              </a:lnSpc>
              <a:spcBef>
                <a:spcPts val="0"/>
              </a:spcBef>
              <a:spcAft>
                <a:spcPts val="0"/>
              </a:spcAft>
              <a:buNone/>
            </a:pPr>
            <a:r>
              <a:rPr b="0" i="0" lang="en-US" sz="1650" u="none" cap="none" strike="noStrike">
                <a:solidFill>
                  <a:srgbClr val="CBD5E1"/>
                </a:solidFill>
                <a:latin typeface="Noto Sans Devanagari"/>
                <a:ea typeface="Noto Sans Devanagari"/>
                <a:cs typeface="Noto Sans Devanagari"/>
                <a:sym typeface="Noto Sans Devanagari"/>
              </a:rPr>
              <a:t>अंततः, दोनों देशों के पास बहुत सारे हथियार हो जाते हैं (उच्च लागत), लेकिन उनकी सुरक्षा की स्थिति समान रहती है या और अधिक खतरनाक हो जाती है। यह "कैदी की दुविधा" का एक उत्कृष्ट उदाहरण है।</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E293B"/>
        </a:solidFill>
      </p:bgPr>
    </p:bg>
    <p:spTree>
      <p:nvGrpSpPr>
        <p:cNvPr id="155" name="Shape 155"/>
        <p:cNvGrpSpPr/>
        <p:nvPr/>
      </p:nvGrpSpPr>
      <p:grpSpPr>
        <a:xfrm>
          <a:off x="0" y="0"/>
          <a:ext cx="0" cy="0"/>
          <a:chOff x="0" y="0"/>
          <a:chExt cx="0" cy="0"/>
        </a:xfrm>
      </p:grpSpPr>
      <p:pic>
        <p:nvPicPr>
          <p:cNvPr descr="image.png" id="156" name="Google Shape;156;p19"/>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157" name="Google Shape;157;p19"/>
          <p:cNvSpPr txBox="1"/>
          <p:nvPr/>
        </p:nvSpPr>
        <p:spPr>
          <a:xfrm>
            <a:off x="476250" y="476250"/>
            <a:ext cx="11715750" cy="6858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600" u="none" cap="none" strike="noStrike">
                <a:solidFill>
                  <a:srgbClr val="38BDF8"/>
                </a:solidFill>
                <a:latin typeface="Poppins"/>
                <a:ea typeface="Poppins"/>
                <a:cs typeface="Poppins"/>
                <a:sym typeface="Poppins"/>
              </a:rPr>
              <a:t>चिकन गेम (Chicken Game)</a:t>
            </a:r>
            <a:endParaRPr/>
          </a:p>
        </p:txBody>
      </p:sp>
      <p:sp>
        <p:nvSpPr>
          <p:cNvPr id="158" name="Google Shape;158;p19"/>
          <p:cNvSpPr txBox="1"/>
          <p:nvPr/>
        </p:nvSpPr>
        <p:spPr>
          <a:xfrm>
            <a:off x="6334125" y="2290167"/>
            <a:ext cx="5650706" cy="40005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2100" u="none" cap="none" strike="noStrike">
                <a:solidFill>
                  <a:srgbClr val="FACC15"/>
                </a:solidFill>
                <a:latin typeface="Poppins"/>
                <a:ea typeface="Poppins"/>
                <a:cs typeface="Poppins"/>
                <a:sym typeface="Poppins"/>
              </a:rPr>
              <a:t>टकराव की कूटनीति (Brinkmanship)</a:t>
            </a:r>
            <a:endParaRPr/>
          </a:p>
        </p:txBody>
      </p:sp>
      <p:sp>
        <p:nvSpPr>
          <p:cNvPr id="159" name="Google Shape;159;p19"/>
          <p:cNvSpPr txBox="1"/>
          <p:nvPr/>
        </p:nvSpPr>
        <p:spPr>
          <a:xfrm>
            <a:off x="6334125" y="2899767"/>
            <a:ext cx="5381625" cy="670321"/>
          </a:xfrm>
          <a:prstGeom prst="rect">
            <a:avLst/>
          </a:prstGeom>
          <a:noFill/>
          <a:ln>
            <a:noFill/>
          </a:ln>
        </p:spPr>
        <p:txBody>
          <a:bodyPr anchorCtr="0" anchor="t" bIns="0" lIns="0" spcFirstLastPara="1" rIns="0" wrap="square" tIns="0">
            <a:spAutoFit/>
          </a:bodyPr>
          <a:lstStyle/>
          <a:p>
            <a:pPr indent="0" lvl="0" marL="0" marR="0" rtl="0" algn="l">
              <a:lnSpc>
                <a:spcPct val="160000"/>
              </a:lnSpc>
              <a:spcBef>
                <a:spcPts val="0"/>
              </a:spcBef>
              <a:spcAft>
                <a:spcPts val="0"/>
              </a:spcAft>
              <a:buNone/>
            </a:pPr>
            <a:r>
              <a:rPr b="0" i="0" lang="en-US" sz="1650" u="none" cap="none" strike="noStrike">
                <a:solidFill>
                  <a:srgbClr val="CBD5E1"/>
                </a:solidFill>
                <a:latin typeface="Noto Sans Devanagari"/>
                <a:ea typeface="Noto Sans Devanagari"/>
                <a:cs typeface="Noto Sans Devanagari"/>
                <a:sym typeface="Noto Sans Devanagari"/>
              </a:rPr>
              <a:t>यह मॉडल उन स्थितियों के लिए है जहाँ दो पक्ष विनाशकारी टकराव के रास्ते पर होते हैं।</a:t>
            </a:r>
            <a:endParaRPr/>
          </a:p>
        </p:txBody>
      </p:sp>
      <p:sp>
        <p:nvSpPr>
          <p:cNvPr id="160" name="Google Shape;160;p19"/>
          <p:cNvSpPr txBox="1"/>
          <p:nvPr/>
        </p:nvSpPr>
        <p:spPr>
          <a:xfrm>
            <a:off x="6334125" y="3779639"/>
            <a:ext cx="5381625" cy="1005482"/>
          </a:xfrm>
          <a:prstGeom prst="rect">
            <a:avLst/>
          </a:prstGeom>
          <a:noFill/>
          <a:ln>
            <a:noFill/>
          </a:ln>
        </p:spPr>
        <p:txBody>
          <a:bodyPr anchorCtr="0" anchor="t" bIns="0" lIns="0" spcFirstLastPara="1" rIns="0" wrap="square" tIns="0">
            <a:spAutoFit/>
          </a:bodyPr>
          <a:lstStyle/>
          <a:p>
            <a:pPr indent="0" lvl="0" marL="0" marR="0" rtl="0" algn="l">
              <a:lnSpc>
                <a:spcPct val="160000"/>
              </a:lnSpc>
              <a:spcBef>
                <a:spcPts val="0"/>
              </a:spcBef>
              <a:spcAft>
                <a:spcPts val="0"/>
              </a:spcAft>
              <a:buNone/>
            </a:pPr>
            <a:r>
              <a:rPr b="1" i="0" lang="en-US" sz="1650" u="none" cap="none" strike="noStrike">
                <a:solidFill>
                  <a:srgbClr val="CBD5E1"/>
                </a:solidFill>
                <a:latin typeface="Noto Sans Devanagari"/>
                <a:ea typeface="Noto Sans Devanagari"/>
                <a:cs typeface="Noto Sans Devanagari"/>
                <a:sym typeface="Noto Sans Devanagari"/>
              </a:rPr>
              <a:t>सिद्धांत:</a:t>
            </a:r>
            <a:r>
              <a:rPr b="0" i="0" lang="en-US" sz="1650" u="none" cap="none" strike="noStrike">
                <a:solidFill>
                  <a:srgbClr val="CBD5E1"/>
                </a:solidFill>
                <a:latin typeface="Noto Sans Devanagari"/>
                <a:ea typeface="Noto Sans Devanagari"/>
                <a:cs typeface="Noto Sans Devanagari"/>
                <a:sym typeface="Noto Sans Devanagari"/>
              </a:rPr>
              <a:t> जो पहले पीछे हटता है (Swerve), वह "चिकन" (कायर) कहलाता है और हार जाता है। लेकिन अगर कोई पीछे नहीं हटता, तो दोनों का विनाश (Crash) हो जाता है।</a:t>
            </a:r>
            <a:endParaRPr/>
          </a:p>
        </p:txBody>
      </p:sp>
      <p:sp>
        <p:nvSpPr>
          <p:cNvPr id="161" name="Google Shape;161;p19"/>
          <p:cNvSpPr txBox="1"/>
          <p:nvPr/>
        </p:nvSpPr>
        <p:spPr>
          <a:xfrm>
            <a:off x="6334125" y="4994671"/>
            <a:ext cx="5381625" cy="335160"/>
          </a:xfrm>
          <a:prstGeom prst="rect">
            <a:avLst/>
          </a:prstGeom>
          <a:noFill/>
          <a:ln>
            <a:noFill/>
          </a:ln>
        </p:spPr>
        <p:txBody>
          <a:bodyPr anchorCtr="0" anchor="t" bIns="0" lIns="0" spcFirstLastPara="1" rIns="0" wrap="square" tIns="0">
            <a:spAutoFit/>
          </a:bodyPr>
          <a:lstStyle/>
          <a:p>
            <a:pPr indent="0" lvl="0" marL="0" marR="0" rtl="0" algn="l">
              <a:lnSpc>
                <a:spcPct val="160000"/>
              </a:lnSpc>
              <a:spcBef>
                <a:spcPts val="0"/>
              </a:spcBef>
              <a:spcAft>
                <a:spcPts val="0"/>
              </a:spcAft>
              <a:buNone/>
            </a:pPr>
            <a:r>
              <a:rPr b="1" i="0" lang="en-US" sz="1650" u="none" cap="none" strike="noStrike">
                <a:solidFill>
                  <a:srgbClr val="FACC15"/>
                </a:solidFill>
                <a:latin typeface="Noto Sans Devanagari"/>
                <a:ea typeface="Noto Sans Devanagari"/>
                <a:cs typeface="Noto Sans Devanagari"/>
                <a:sym typeface="Noto Sans Devanagari"/>
              </a:rPr>
              <a:t>उदाहरण:</a:t>
            </a:r>
            <a:r>
              <a:rPr b="0" i="0" lang="en-US" sz="1650" u="none" cap="none" strike="noStrike">
                <a:solidFill>
                  <a:srgbClr val="FACC15"/>
                </a:solidFill>
                <a:latin typeface="Noto Sans Devanagari"/>
                <a:ea typeface="Noto Sans Devanagari"/>
                <a:cs typeface="Noto Sans Devanagari"/>
                <a:sym typeface="Noto Sans Devanagari"/>
              </a:rPr>
              <a:t> 1962 का क्यूबा मिसाइल संकट।</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E293B"/>
        </a:solidFill>
      </p:bgPr>
    </p:bg>
    <p:spTree>
      <p:nvGrpSpPr>
        <p:cNvPr id="165" name="Shape 165"/>
        <p:cNvGrpSpPr/>
        <p:nvPr/>
      </p:nvGrpSpPr>
      <p:grpSpPr>
        <a:xfrm>
          <a:off x="0" y="0"/>
          <a:ext cx="0" cy="0"/>
          <a:chOff x="0" y="0"/>
          <a:chExt cx="0" cy="0"/>
        </a:xfrm>
      </p:grpSpPr>
      <p:pic>
        <p:nvPicPr>
          <p:cNvPr descr="image.png" id="166" name="Google Shape;166;p20"/>
          <p:cNvPicPr preferRelativeResize="0"/>
          <p:nvPr/>
        </p:nvPicPr>
        <p:blipFill rotWithShape="1">
          <a:blip r:embed="rId3">
            <a:alphaModFix/>
          </a:blip>
          <a:srcRect b="0" l="0" r="0" t="0"/>
          <a:stretch/>
        </p:blipFill>
        <p:spPr>
          <a:xfrm>
            <a:off x="0" y="0"/>
            <a:ext cx="12192000" cy="6858000"/>
          </a:xfrm>
          <a:prstGeom prst="rect">
            <a:avLst/>
          </a:prstGeom>
          <a:noFill/>
          <a:ln>
            <a:noFill/>
          </a:ln>
        </p:spPr>
      </p:pic>
      <p:pic>
        <p:nvPicPr>
          <p:cNvPr descr="image.png" id="167" name="Google Shape;167;p20"/>
          <p:cNvPicPr preferRelativeResize="0"/>
          <p:nvPr/>
        </p:nvPicPr>
        <p:blipFill rotWithShape="1">
          <a:blip r:embed="rId4">
            <a:alphaModFix/>
          </a:blip>
          <a:srcRect b="0" l="0" r="0" t="0"/>
          <a:stretch/>
        </p:blipFill>
        <p:spPr>
          <a:xfrm>
            <a:off x="476250" y="1944290"/>
            <a:ext cx="3555950" cy="3940968"/>
          </a:xfrm>
          <a:prstGeom prst="rect">
            <a:avLst/>
          </a:prstGeom>
          <a:noFill/>
          <a:ln>
            <a:noFill/>
          </a:ln>
        </p:spPr>
      </p:pic>
      <p:pic>
        <p:nvPicPr>
          <p:cNvPr descr="image.png" id="168" name="Google Shape;168;p20"/>
          <p:cNvPicPr preferRelativeResize="0"/>
          <p:nvPr/>
        </p:nvPicPr>
        <p:blipFill rotWithShape="1">
          <a:blip r:embed="rId5">
            <a:alphaModFix/>
          </a:blip>
          <a:srcRect b="0" l="0" r="0" t="0"/>
          <a:stretch/>
        </p:blipFill>
        <p:spPr>
          <a:xfrm>
            <a:off x="4317950" y="1944290"/>
            <a:ext cx="3555950" cy="3940968"/>
          </a:xfrm>
          <a:prstGeom prst="rect">
            <a:avLst/>
          </a:prstGeom>
          <a:noFill/>
          <a:ln>
            <a:noFill/>
          </a:ln>
        </p:spPr>
      </p:pic>
      <p:pic>
        <p:nvPicPr>
          <p:cNvPr descr="image.png" id="169" name="Google Shape;169;p20"/>
          <p:cNvPicPr preferRelativeResize="0"/>
          <p:nvPr/>
        </p:nvPicPr>
        <p:blipFill rotWithShape="1">
          <a:blip r:embed="rId6">
            <a:alphaModFix/>
          </a:blip>
          <a:srcRect b="0" l="0" r="0" t="0"/>
          <a:stretch/>
        </p:blipFill>
        <p:spPr>
          <a:xfrm>
            <a:off x="8159650" y="1944290"/>
            <a:ext cx="3555950" cy="3940968"/>
          </a:xfrm>
          <a:prstGeom prst="rect">
            <a:avLst/>
          </a:prstGeom>
          <a:noFill/>
          <a:ln>
            <a:noFill/>
          </a:ln>
        </p:spPr>
      </p:pic>
      <p:sp>
        <p:nvSpPr>
          <p:cNvPr id="170" name="Google Shape;170;p20"/>
          <p:cNvSpPr txBox="1"/>
          <p:nvPr/>
        </p:nvSpPr>
        <p:spPr>
          <a:xfrm>
            <a:off x="476250" y="476250"/>
            <a:ext cx="11715750" cy="6858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600" u="none" cap="none" strike="noStrike">
                <a:solidFill>
                  <a:srgbClr val="38BDF8"/>
                </a:solidFill>
                <a:latin typeface="Poppins"/>
                <a:ea typeface="Poppins"/>
                <a:cs typeface="Poppins"/>
                <a:sym typeface="Poppins"/>
              </a:rPr>
              <a:t>स्टैग हंट (Stag Hunt)</a:t>
            </a:r>
            <a:endParaRPr/>
          </a:p>
        </p:txBody>
      </p:sp>
      <p:sp>
        <p:nvSpPr>
          <p:cNvPr id="171" name="Google Shape;171;p20"/>
          <p:cNvSpPr txBox="1"/>
          <p:nvPr/>
        </p:nvSpPr>
        <p:spPr>
          <a:xfrm>
            <a:off x="697389" y="3030140"/>
            <a:ext cx="3113670" cy="400050"/>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i="0" lang="en-US" sz="2100" u="none" cap="none" strike="noStrike">
                <a:solidFill>
                  <a:srgbClr val="FACC15"/>
                </a:solidFill>
                <a:latin typeface="Poppins"/>
                <a:ea typeface="Poppins"/>
                <a:cs typeface="Poppins"/>
                <a:sym typeface="Poppins"/>
              </a:rPr>
              <a:t>परिदृश्य (Scenario)</a:t>
            </a:r>
            <a:endParaRPr/>
          </a:p>
        </p:txBody>
      </p:sp>
      <p:sp>
        <p:nvSpPr>
          <p:cNvPr id="172" name="Google Shape;172;p20"/>
          <p:cNvSpPr txBox="1"/>
          <p:nvPr/>
        </p:nvSpPr>
        <p:spPr>
          <a:xfrm>
            <a:off x="771525" y="3639740"/>
            <a:ext cx="2965400" cy="1005482"/>
          </a:xfrm>
          <a:prstGeom prst="rect">
            <a:avLst/>
          </a:prstGeom>
          <a:noFill/>
          <a:ln>
            <a:noFill/>
          </a:ln>
        </p:spPr>
        <p:txBody>
          <a:bodyPr anchorCtr="0" anchor="t" bIns="0" lIns="0" spcFirstLastPara="1" rIns="0" wrap="square" tIns="0">
            <a:spAutoFit/>
          </a:bodyPr>
          <a:lstStyle/>
          <a:p>
            <a:pPr indent="0" lvl="0" marL="0" marR="0" rtl="0" algn="ctr">
              <a:lnSpc>
                <a:spcPct val="160000"/>
              </a:lnSpc>
              <a:spcBef>
                <a:spcPts val="0"/>
              </a:spcBef>
              <a:spcAft>
                <a:spcPts val="0"/>
              </a:spcAft>
              <a:buNone/>
            </a:pPr>
            <a:r>
              <a:rPr b="0" i="0" lang="en-US" sz="1650" u="none" cap="none" strike="noStrike">
                <a:solidFill>
                  <a:srgbClr val="CBD5E1"/>
                </a:solidFill>
                <a:latin typeface="Noto Sans Devanagari"/>
                <a:ea typeface="Noto Sans Devanagari"/>
                <a:cs typeface="Noto Sans Devanagari"/>
                <a:sym typeface="Noto Sans Devanagari"/>
              </a:rPr>
              <a:t>दो शिकारी एक हिरण (Stag) का शिकार करने के लिए सहयोग कर सकते हैं, जिससे दोनों को बड़ा भोजन मिलेगा।</a:t>
            </a:r>
            <a:endParaRPr/>
          </a:p>
        </p:txBody>
      </p:sp>
      <p:sp>
        <p:nvSpPr>
          <p:cNvPr id="173" name="Google Shape;173;p20"/>
          <p:cNvSpPr txBox="1"/>
          <p:nvPr/>
        </p:nvSpPr>
        <p:spPr>
          <a:xfrm>
            <a:off x="4539090" y="3030140"/>
            <a:ext cx="3113670" cy="800100"/>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i="0" lang="en-US" sz="2100" u="none" cap="none" strike="noStrike">
                <a:solidFill>
                  <a:srgbClr val="FACC15"/>
                </a:solidFill>
                <a:latin typeface="Poppins"/>
                <a:ea typeface="Poppins"/>
                <a:cs typeface="Poppins"/>
                <a:sym typeface="Poppins"/>
              </a:rPr>
              <a:t>प्रलोभन (Temptation)</a:t>
            </a:r>
            <a:endParaRPr/>
          </a:p>
        </p:txBody>
      </p:sp>
      <p:sp>
        <p:nvSpPr>
          <p:cNvPr id="174" name="Google Shape;174;p20"/>
          <p:cNvSpPr txBox="1"/>
          <p:nvPr/>
        </p:nvSpPr>
        <p:spPr>
          <a:xfrm>
            <a:off x="4613225" y="4039790"/>
            <a:ext cx="2965400" cy="1340643"/>
          </a:xfrm>
          <a:prstGeom prst="rect">
            <a:avLst/>
          </a:prstGeom>
          <a:noFill/>
          <a:ln>
            <a:noFill/>
          </a:ln>
        </p:spPr>
        <p:txBody>
          <a:bodyPr anchorCtr="0" anchor="t" bIns="0" lIns="0" spcFirstLastPara="1" rIns="0" wrap="square" tIns="0">
            <a:spAutoFit/>
          </a:bodyPr>
          <a:lstStyle/>
          <a:p>
            <a:pPr indent="0" lvl="0" marL="0" marR="0" rtl="0" algn="ctr">
              <a:lnSpc>
                <a:spcPct val="160000"/>
              </a:lnSpc>
              <a:spcBef>
                <a:spcPts val="0"/>
              </a:spcBef>
              <a:spcAft>
                <a:spcPts val="0"/>
              </a:spcAft>
              <a:buNone/>
            </a:pPr>
            <a:r>
              <a:rPr b="0" i="0" lang="en-US" sz="1650" u="none" cap="none" strike="noStrike">
                <a:solidFill>
                  <a:srgbClr val="CBD5E1"/>
                </a:solidFill>
                <a:latin typeface="Noto Sans Devanagari"/>
                <a:ea typeface="Noto Sans Devanagari"/>
                <a:cs typeface="Noto Sans Devanagari"/>
                <a:sym typeface="Noto Sans Devanagari"/>
              </a:rPr>
              <a:t>या, कोई एक शिकारी समूह छोड़कर एक खरगोश पकड़ सकता है (छोटा भोजन), लेकिन इससे हिरण का शिकार विफल हो जाएगा।</a:t>
            </a:r>
            <a:endParaRPr/>
          </a:p>
        </p:txBody>
      </p:sp>
      <p:sp>
        <p:nvSpPr>
          <p:cNvPr id="175" name="Google Shape;175;p20"/>
          <p:cNvSpPr txBox="1"/>
          <p:nvPr/>
        </p:nvSpPr>
        <p:spPr>
          <a:xfrm>
            <a:off x="8380790" y="3030140"/>
            <a:ext cx="3113670" cy="400050"/>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i="0" lang="en-US" sz="2100" u="none" cap="none" strike="noStrike">
                <a:solidFill>
                  <a:srgbClr val="FACC15"/>
                </a:solidFill>
                <a:latin typeface="Poppins"/>
                <a:ea typeface="Poppins"/>
                <a:cs typeface="Poppins"/>
                <a:sym typeface="Poppins"/>
              </a:rPr>
              <a:t>निष्कर्ष (Lesson)</a:t>
            </a:r>
            <a:endParaRPr/>
          </a:p>
        </p:txBody>
      </p:sp>
      <p:sp>
        <p:nvSpPr>
          <p:cNvPr id="176" name="Google Shape;176;p20"/>
          <p:cNvSpPr txBox="1"/>
          <p:nvPr/>
        </p:nvSpPr>
        <p:spPr>
          <a:xfrm>
            <a:off x="8454925" y="3639740"/>
            <a:ext cx="2965400" cy="1340643"/>
          </a:xfrm>
          <a:prstGeom prst="rect">
            <a:avLst/>
          </a:prstGeom>
          <a:noFill/>
          <a:ln>
            <a:noFill/>
          </a:ln>
        </p:spPr>
        <p:txBody>
          <a:bodyPr anchorCtr="0" anchor="t" bIns="0" lIns="0" spcFirstLastPara="1" rIns="0" wrap="square" tIns="0">
            <a:spAutoFit/>
          </a:bodyPr>
          <a:lstStyle/>
          <a:p>
            <a:pPr indent="0" lvl="0" marL="0" marR="0" rtl="0" algn="ctr">
              <a:lnSpc>
                <a:spcPct val="160000"/>
              </a:lnSpc>
              <a:spcBef>
                <a:spcPts val="0"/>
              </a:spcBef>
              <a:spcAft>
                <a:spcPts val="0"/>
              </a:spcAft>
              <a:buNone/>
            </a:pPr>
            <a:r>
              <a:rPr b="0" i="0" lang="en-US" sz="1650" u="none" cap="none" strike="noStrike">
                <a:solidFill>
                  <a:srgbClr val="CBD5E1"/>
                </a:solidFill>
                <a:latin typeface="Noto Sans Devanagari"/>
                <a:ea typeface="Noto Sans Devanagari"/>
                <a:cs typeface="Noto Sans Devanagari"/>
                <a:sym typeface="Noto Sans Devanagari"/>
              </a:rPr>
              <a:t>यह "विश्वास" (Trust) की समस्या को दर्शाता है। सहयोग के लिए आश्वासन आवश्यक है कि दूसरा पक्ष धोखा नहीं देगा।</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E293B"/>
        </a:solidFill>
      </p:bgPr>
    </p:bg>
    <p:spTree>
      <p:nvGrpSpPr>
        <p:cNvPr id="180" name="Shape 180"/>
        <p:cNvGrpSpPr/>
        <p:nvPr/>
      </p:nvGrpSpPr>
      <p:grpSpPr>
        <a:xfrm>
          <a:off x="0" y="0"/>
          <a:ext cx="0" cy="0"/>
          <a:chOff x="0" y="0"/>
          <a:chExt cx="0" cy="0"/>
        </a:xfrm>
      </p:grpSpPr>
      <p:pic>
        <p:nvPicPr>
          <p:cNvPr descr="image.png" id="181" name="Google Shape;181;p21"/>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182" name="Google Shape;182;p21"/>
          <p:cNvSpPr txBox="1"/>
          <p:nvPr/>
        </p:nvSpPr>
        <p:spPr>
          <a:xfrm>
            <a:off x="476250" y="476250"/>
            <a:ext cx="11715750" cy="6858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600" u="none" cap="none" strike="noStrike">
                <a:solidFill>
                  <a:srgbClr val="38BDF8"/>
                </a:solidFill>
                <a:latin typeface="Poppins"/>
                <a:ea typeface="Poppins"/>
                <a:cs typeface="Poppins"/>
                <a:sym typeface="Poppins"/>
              </a:rPr>
              <a:t>सीमाएँ और आलोचना (Limitations)</a:t>
            </a:r>
            <a:endParaRPr/>
          </a:p>
        </p:txBody>
      </p:sp>
      <p:sp>
        <p:nvSpPr>
          <p:cNvPr id="183" name="Google Shape;183;p21"/>
          <p:cNvSpPr txBox="1"/>
          <p:nvPr/>
        </p:nvSpPr>
        <p:spPr>
          <a:xfrm>
            <a:off x="857250" y="2795885"/>
            <a:ext cx="10858500" cy="670321"/>
          </a:xfrm>
          <a:prstGeom prst="rect">
            <a:avLst/>
          </a:prstGeom>
          <a:noFill/>
          <a:ln>
            <a:noFill/>
          </a:ln>
        </p:spPr>
        <p:txBody>
          <a:bodyPr anchorCtr="0" anchor="t" bIns="0" lIns="0" spcFirstLastPara="1" rIns="0" wrap="square" tIns="0">
            <a:spAutoFit/>
          </a:bodyPr>
          <a:lstStyle/>
          <a:p>
            <a:pPr indent="0" lvl="0" marL="0" marR="0" rtl="0" algn="l">
              <a:lnSpc>
                <a:spcPct val="160000"/>
              </a:lnSpc>
              <a:spcBef>
                <a:spcPts val="0"/>
              </a:spcBef>
              <a:spcAft>
                <a:spcPts val="0"/>
              </a:spcAft>
              <a:buNone/>
            </a:pPr>
            <a:r>
              <a:rPr b="1" i="0" lang="en-US" sz="1650" u="none" cap="none" strike="noStrike">
                <a:solidFill>
                  <a:srgbClr val="CBD5E1"/>
                </a:solidFill>
                <a:latin typeface="Noto Sans Devanagari"/>
                <a:ea typeface="Noto Sans Devanagari"/>
                <a:cs typeface="Noto Sans Devanagari"/>
                <a:sym typeface="Noto Sans Devanagari"/>
              </a:rPr>
              <a:t>तर्कसंगतता की धारणा (Assumption of Rationality):</a:t>
            </a:r>
            <a:r>
              <a:rPr b="0" i="0" lang="en-US" sz="1650" u="none" cap="none" strike="noStrike">
                <a:solidFill>
                  <a:srgbClr val="CBD5E1"/>
                </a:solidFill>
                <a:latin typeface="Noto Sans Devanagari"/>
                <a:ea typeface="Noto Sans Devanagari"/>
                <a:cs typeface="Noto Sans Devanagari"/>
                <a:sym typeface="Noto Sans Devanagari"/>
              </a:rPr>
              <a:t> यह मानता है कि नेता हमेशा तार्किक निर्णय लेते हैं, जो भावनाओं या गलत धारणाओं के कारण हमेशा सच नहीं होता।</a:t>
            </a:r>
            <a:endParaRPr/>
          </a:p>
        </p:txBody>
      </p:sp>
      <p:sp>
        <p:nvSpPr>
          <p:cNvPr id="184" name="Google Shape;184;p21"/>
          <p:cNvSpPr txBox="1"/>
          <p:nvPr/>
        </p:nvSpPr>
        <p:spPr>
          <a:xfrm>
            <a:off x="857250" y="3704332"/>
            <a:ext cx="10858500" cy="335160"/>
          </a:xfrm>
          <a:prstGeom prst="rect">
            <a:avLst/>
          </a:prstGeom>
          <a:noFill/>
          <a:ln>
            <a:noFill/>
          </a:ln>
        </p:spPr>
        <p:txBody>
          <a:bodyPr anchorCtr="0" anchor="t" bIns="0" lIns="0" spcFirstLastPara="1" rIns="0" wrap="square" tIns="0">
            <a:spAutoFit/>
          </a:bodyPr>
          <a:lstStyle/>
          <a:p>
            <a:pPr indent="0" lvl="0" marL="0" marR="0" rtl="0" algn="l">
              <a:lnSpc>
                <a:spcPct val="160000"/>
              </a:lnSpc>
              <a:spcBef>
                <a:spcPts val="0"/>
              </a:spcBef>
              <a:spcAft>
                <a:spcPts val="0"/>
              </a:spcAft>
              <a:buNone/>
            </a:pPr>
            <a:r>
              <a:rPr b="1" i="0" lang="en-US" sz="1650" u="none" cap="none" strike="noStrike">
                <a:solidFill>
                  <a:srgbClr val="CBD5E1"/>
                </a:solidFill>
                <a:latin typeface="Noto Sans Devanagari"/>
                <a:ea typeface="Noto Sans Devanagari"/>
                <a:cs typeface="Noto Sans Devanagari"/>
                <a:sym typeface="Noto Sans Devanagari"/>
              </a:rPr>
              <a:t>जटिलता (Complexity):</a:t>
            </a:r>
            <a:r>
              <a:rPr b="0" i="0" lang="en-US" sz="1650" u="none" cap="none" strike="noStrike">
                <a:solidFill>
                  <a:srgbClr val="CBD5E1"/>
                </a:solidFill>
                <a:latin typeface="Noto Sans Devanagari"/>
                <a:ea typeface="Noto Sans Devanagari"/>
                <a:cs typeface="Noto Sans Devanagari"/>
                <a:sym typeface="Noto Sans Devanagari"/>
              </a:rPr>
              <a:t> वास्तविक दुनिया की राजनीति गणितीय मॉडल की तुलना में कहीं अधिक जटिल है।</a:t>
            </a:r>
            <a:endParaRPr/>
          </a:p>
        </p:txBody>
      </p:sp>
      <p:sp>
        <p:nvSpPr>
          <p:cNvPr id="185" name="Google Shape;185;p21"/>
          <p:cNvSpPr txBox="1"/>
          <p:nvPr/>
        </p:nvSpPr>
        <p:spPr>
          <a:xfrm>
            <a:off x="857250" y="4277617"/>
            <a:ext cx="10858500" cy="670321"/>
          </a:xfrm>
          <a:prstGeom prst="rect">
            <a:avLst/>
          </a:prstGeom>
          <a:noFill/>
          <a:ln>
            <a:noFill/>
          </a:ln>
        </p:spPr>
        <p:txBody>
          <a:bodyPr anchorCtr="0" anchor="t" bIns="0" lIns="0" spcFirstLastPara="1" rIns="0" wrap="square" tIns="0">
            <a:spAutoFit/>
          </a:bodyPr>
          <a:lstStyle/>
          <a:p>
            <a:pPr indent="0" lvl="0" marL="0" marR="0" rtl="0" algn="l">
              <a:lnSpc>
                <a:spcPct val="160000"/>
              </a:lnSpc>
              <a:spcBef>
                <a:spcPts val="0"/>
              </a:spcBef>
              <a:spcAft>
                <a:spcPts val="0"/>
              </a:spcAft>
              <a:buNone/>
            </a:pPr>
            <a:r>
              <a:rPr b="1" i="0" lang="en-US" sz="1650" u="none" cap="none" strike="noStrike">
                <a:solidFill>
                  <a:srgbClr val="CBD5E1"/>
                </a:solidFill>
                <a:latin typeface="Noto Sans Devanagari"/>
                <a:ea typeface="Noto Sans Devanagari"/>
                <a:cs typeface="Noto Sans Devanagari"/>
                <a:sym typeface="Noto Sans Devanagari"/>
              </a:rPr>
              <a:t>घरेलू राजनीति (Domestic Politics):</a:t>
            </a:r>
            <a:r>
              <a:rPr b="0" i="0" lang="en-US" sz="1650" u="none" cap="none" strike="noStrike">
                <a:solidFill>
                  <a:srgbClr val="CBD5E1"/>
                </a:solidFill>
                <a:latin typeface="Noto Sans Devanagari"/>
                <a:ea typeface="Noto Sans Devanagari"/>
                <a:cs typeface="Noto Sans Devanagari"/>
                <a:sym typeface="Noto Sans Devanagari"/>
              </a:rPr>
              <a:t> यह अक्सर देशों को एकल इकाई (Unitary Actor) मानता है और आंतरिक राजनीतिक दबावों की अनदेखी करता है।</a:t>
            </a:r>
            <a:endParaRPr/>
          </a:p>
        </p:txBody>
      </p:sp>
      <p:pic>
        <p:nvPicPr>
          <p:cNvPr descr="image.png" id="186" name="Google Shape;186;p21"/>
          <p:cNvPicPr preferRelativeResize="0"/>
          <p:nvPr/>
        </p:nvPicPr>
        <p:blipFill rotWithShape="1">
          <a:blip r:embed="rId4">
            <a:alphaModFix/>
          </a:blip>
          <a:srcRect b="0" l="0" r="0" t="0"/>
          <a:stretch/>
        </p:blipFill>
        <p:spPr>
          <a:xfrm>
            <a:off x="476250" y="2872085"/>
            <a:ext cx="209550" cy="209550"/>
          </a:xfrm>
          <a:prstGeom prst="rect">
            <a:avLst/>
          </a:prstGeom>
          <a:noFill/>
          <a:ln>
            <a:noFill/>
          </a:ln>
        </p:spPr>
      </p:pic>
      <p:pic>
        <p:nvPicPr>
          <p:cNvPr descr="image.png" id="187" name="Google Shape;187;p21"/>
          <p:cNvPicPr preferRelativeResize="0"/>
          <p:nvPr/>
        </p:nvPicPr>
        <p:blipFill rotWithShape="1">
          <a:blip r:embed="rId5">
            <a:alphaModFix/>
          </a:blip>
          <a:srcRect b="0" l="0" r="0" t="0"/>
          <a:stretch/>
        </p:blipFill>
        <p:spPr>
          <a:xfrm>
            <a:off x="476250" y="3780532"/>
            <a:ext cx="209550" cy="209550"/>
          </a:xfrm>
          <a:prstGeom prst="rect">
            <a:avLst/>
          </a:prstGeom>
          <a:noFill/>
          <a:ln>
            <a:noFill/>
          </a:ln>
        </p:spPr>
      </p:pic>
      <p:pic>
        <p:nvPicPr>
          <p:cNvPr descr="image.png" id="188" name="Google Shape;188;p21"/>
          <p:cNvPicPr preferRelativeResize="0"/>
          <p:nvPr/>
        </p:nvPicPr>
        <p:blipFill rotWithShape="1">
          <a:blip r:embed="rId6">
            <a:alphaModFix/>
          </a:blip>
          <a:srcRect b="0" l="0" r="0" t="0"/>
          <a:stretch/>
        </p:blipFill>
        <p:spPr>
          <a:xfrm>
            <a:off x="476250" y="4353817"/>
            <a:ext cx="266700" cy="2095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